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theme/theme8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9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0.xml" ContentType="application/vnd.openxmlformats-officedocument.theme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slideLayouts/slideLayout73.xml" ContentType="application/vnd.openxmlformats-officedocument.presentationml.slideLayout+xml"/>
  <Override PartName="/ppt/theme/theme12.xml" ContentType="application/vnd.openxmlformats-officedocument.theme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theme/theme14.xml" ContentType="application/vnd.openxmlformats-officedocument.theme+xml"/>
  <Override PartName="/ppt/slideLayouts/slideLayout76.xml" ContentType="application/vnd.openxmlformats-officedocument.presentationml.slideLayout+xml"/>
  <Override PartName="/ppt/theme/theme15.xml" ContentType="application/vnd.openxmlformats-officedocument.theme+xml"/>
  <Override PartName="/ppt/slideLayouts/slideLayout77.xml" ContentType="application/vnd.openxmlformats-officedocument.presentationml.slideLayout+xml"/>
  <Override PartName="/ppt/theme/theme16.xml" ContentType="application/vnd.openxmlformats-officedocument.theme+xml"/>
  <Override PartName="/ppt/slideLayouts/slideLayout78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116"/>
  </p:notesMasterIdLst>
  <p:sldIdLst>
    <p:sldId id="921" r:id="rId18"/>
    <p:sldId id="400" r:id="rId19"/>
    <p:sldId id="1155" r:id="rId20"/>
    <p:sldId id="1142" r:id="rId21"/>
    <p:sldId id="1139" r:id="rId22"/>
    <p:sldId id="1203" r:id="rId23"/>
    <p:sldId id="1214" r:id="rId24"/>
    <p:sldId id="701" r:id="rId25"/>
    <p:sldId id="1191" r:id="rId26"/>
    <p:sldId id="1128" r:id="rId27"/>
    <p:sldId id="1129" r:id="rId28"/>
    <p:sldId id="1131" r:id="rId29"/>
    <p:sldId id="1145" r:id="rId30"/>
    <p:sldId id="639" r:id="rId31"/>
    <p:sldId id="1215" r:id="rId32"/>
    <p:sldId id="1216" r:id="rId33"/>
    <p:sldId id="1217" r:id="rId34"/>
    <p:sldId id="539" r:id="rId35"/>
    <p:sldId id="1218" r:id="rId36"/>
    <p:sldId id="1219" r:id="rId37"/>
    <p:sldId id="1220" r:id="rId38"/>
    <p:sldId id="1221" r:id="rId39"/>
    <p:sldId id="459" r:id="rId40"/>
    <p:sldId id="460" r:id="rId41"/>
    <p:sldId id="532" r:id="rId42"/>
    <p:sldId id="462" r:id="rId43"/>
    <p:sldId id="1098" r:id="rId44"/>
    <p:sldId id="507" r:id="rId45"/>
    <p:sldId id="508" r:id="rId46"/>
    <p:sldId id="509" r:id="rId47"/>
    <p:sldId id="510" r:id="rId48"/>
    <p:sldId id="511" r:id="rId49"/>
    <p:sldId id="1160" r:id="rId50"/>
    <p:sldId id="1161" r:id="rId51"/>
    <p:sldId id="513" r:id="rId52"/>
    <p:sldId id="1163" r:id="rId53"/>
    <p:sldId id="514" r:id="rId54"/>
    <p:sldId id="1162" r:id="rId55"/>
    <p:sldId id="1164" r:id="rId56"/>
    <p:sldId id="565" r:id="rId57"/>
    <p:sldId id="542" r:id="rId58"/>
    <p:sldId id="543" r:id="rId59"/>
    <p:sldId id="545" r:id="rId60"/>
    <p:sldId id="547" r:id="rId61"/>
    <p:sldId id="548" r:id="rId62"/>
    <p:sldId id="549" r:id="rId63"/>
    <p:sldId id="1099" r:id="rId64"/>
    <p:sldId id="544" r:id="rId65"/>
    <p:sldId id="1100" r:id="rId66"/>
    <p:sldId id="552" r:id="rId67"/>
    <p:sldId id="1165" r:id="rId68"/>
    <p:sldId id="554" r:id="rId69"/>
    <p:sldId id="1101" r:id="rId70"/>
    <p:sldId id="1166" r:id="rId71"/>
    <p:sldId id="558" r:id="rId72"/>
    <p:sldId id="561" r:id="rId73"/>
    <p:sldId id="566" r:id="rId74"/>
    <p:sldId id="1108" r:id="rId75"/>
    <p:sldId id="1133" r:id="rId76"/>
    <p:sldId id="1134" r:id="rId77"/>
    <p:sldId id="1189" r:id="rId78"/>
    <p:sldId id="1190" r:id="rId79"/>
    <p:sldId id="1114" r:id="rId80"/>
    <p:sldId id="1115" r:id="rId81"/>
    <p:sldId id="1116" r:id="rId82"/>
    <p:sldId id="1117" r:id="rId83"/>
    <p:sldId id="1119" r:id="rId84"/>
    <p:sldId id="1118" r:id="rId85"/>
    <p:sldId id="1125" r:id="rId86"/>
    <p:sldId id="1126" r:id="rId87"/>
    <p:sldId id="1120" r:id="rId88"/>
    <p:sldId id="1127" r:id="rId89"/>
    <p:sldId id="1121" r:id="rId90"/>
    <p:sldId id="1122" r:id="rId91"/>
    <p:sldId id="1123" r:id="rId92"/>
    <p:sldId id="1124" r:id="rId93"/>
    <p:sldId id="1167" r:id="rId94"/>
    <p:sldId id="1151" r:id="rId95"/>
    <p:sldId id="1170" r:id="rId96"/>
    <p:sldId id="1171" r:id="rId97"/>
    <p:sldId id="1168" r:id="rId98"/>
    <p:sldId id="1169" r:id="rId99"/>
    <p:sldId id="1174" r:id="rId100"/>
    <p:sldId id="1175" r:id="rId101"/>
    <p:sldId id="1178" r:id="rId102"/>
    <p:sldId id="1177" r:id="rId103"/>
    <p:sldId id="1179" r:id="rId104"/>
    <p:sldId id="1185" r:id="rId105"/>
    <p:sldId id="1186" r:id="rId106"/>
    <p:sldId id="1180" r:id="rId107"/>
    <p:sldId id="1181" r:id="rId108"/>
    <p:sldId id="1182" r:id="rId109"/>
    <p:sldId id="1183" r:id="rId110"/>
    <p:sldId id="1222" r:id="rId111"/>
    <p:sldId id="1184" r:id="rId112"/>
    <p:sldId id="1152" r:id="rId113"/>
    <p:sldId id="697" r:id="rId114"/>
    <p:sldId id="698" r:id="rId1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AFF"/>
    <a:srgbClr val="99FF33"/>
    <a:srgbClr val="0070C0"/>
    <a:srgbClr val="0066FF"/>
    <a:srgbClr val="FFFFCC"/>
    <a:srgbClr val="3F51B5"/>
    <a:srgbClr val="FFFFFF"/>
    <a:srgbClr val="222C4B"/>
    <a:srgbClr val="66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EDAB3-E73A-4C88-B655-1997062BE991}" v="10" dt="2023-11-02T02:22:20.467"/>
    <p1510:client id="{98CB6FE6-C33E-42F8-84BD-26204993E58F}" v="1" dt="2023-11-02T14:33:35.136"/>
    <p1510:client id="{D6CA50DB-89B1-40C2-8EC7-DD4124C8E465}" v="6" dt="2023-11-02T10:41:34.758"/>
    <p1510:client id="{D9110342-A523-4F99-B09C-B12C340C14A6}" v="3" dt="2023-11-01T21:01:50.471"/>
    <p1510:client id="{DDAFA28F-282A-4A1E-BFD0-B7710BAD544A}" v="189" dt="2023-11-01T21:50:57.804"/>
    <p1510:client id="{FB5DFCB1-1B1F-4845-8991-B539A1B88D38}" v="11" dt="2023-10-31T19:12:08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62" autoAdjust="0"/>
    <p:restoredTop sz="94664" autoAdjust="0"/>
  </p:normalViewPr>
  <p:slideViewPr>
    <p:cSldViewPr snapToGrid="0" snapToObjects="1">
      <p:cViewPr>
        <p:scale>
          <a:sx n="75" d="100"/>
          <a:sy n="75" d="100"/>
        </p:scale>
        <p:origin x="442" y="40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117" Type="http://schemas.openxmlformats.org/officeDocument/2006/relationships/presProps" Target="presProps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slide" Target="slides/slide78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viewProps" Target="viewProps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theme" Target="theme/theme1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alyn M Huband" clId="Web-{98CB6FE6-C33E-42F8-84BD-26204993E58F}"/>
    <pc:docChg chg="sldOrd">
      <pc:chgData name="Jacalyn M Huband" userId="" providerId="" clId="Web-{98CB6FE6-C33E-42F8-84BD-26204993E58F}" dt="2023-11-02T14:33:35.136" v="0"/>
      <pc:docMkLst>
        <pc:docMk/>
      </pc:docMkLst>
      <pc:sldChg chg="ord">
        <pc:chgData name="Jacalyn M Huband" userId="" providerId="" clId="Web-{98CB6FE6-C33E-42F8-84BD-26204993E58F}" dt="2023-11-02T14:33:35.136" v="0"/>
        <pc:sldMkLst>
          <pc:docMk/>
          <pc:sldMk cId="2940370524" sldId="639"/>
        </pc:sldMkLst>
      </pc:sldChg>
    </pc:docChg>
  </pc:docChgLst>
  <pc:docChgLst>
    <pc:chgData name="Ahmad Sheikhzada" clId="Web-{FB5DFCB1-1B1F-4845-8991-B539A1B88D38}"/>
    <pc:docChg chg="modSld">
      <pc:chgData name="Ahmad Sheikhzada" userId="" providerId="" clId="Web-{FB5DFCB1-1B1F-4845-8991-B539A1B88D38}" dt="2023-10-31T19:12:08.151" v="10" actId="20577"/>
      <pc:docMkLst>
        <pc:docMk/>
      </pc:docMkLst>
      <pc:sldChg chg="modSp">
        <pc:chgData name="Ahmad Sheikhzada" userId="" providerId="" clId="Web-{FB5DFCB1-1B1F-4845-8991-B539A1B88D38}" dt="2023-10-31T19:12:08.151" v="10" actId="20577"/>
        <pc:sldMkLst>
          <pc:docMk/>
          <pc:sldMk cId="3430076620" sldId="1221"/>
        </pc:sldMkLst>
        <pc:spChg chg="mod">
          <ac:chgData name="Ahmad Sheikhzada" userId="" providerId="" clId="Web-{FB5DFCB1-1B1F-4845-8991-B539A1B88D38}" dt="2023-10-31T19:12:08.151" v="10" actId="20577"/>
          <ac:spMkLst>
            <pc:docMk/>
            <pc:sldMk cId="3430076620" sldId="1221"/>
            <ac:spMk id="3" creationId="{DB819C78-A178-7922-18C5-1CB7DFFACBEF}"/>
          </ac:spMkLst>
        </pc:spChg>
      </pc:sldChg>
    </pc:docChg>
  </pc:docChgLst>
  <pc:docChgLst>
    <pc:chgData name="Jacalyn M Huband" clId="Web-{D9110342-A523-4F99-B09C-B12C340C14A6}"/>
    <pc:docChg chg="modSld">
      <pc:chgData name="Jacalyn M Huband" userId="" providerId="" clId="Web-{D9110342-A523-4F99-B09C-B12C340C14A6}" dt="2023-11-01T21:01:50.471" v="2" actId="20577"/>
      <pc:docMkLst>
        <pc:docMk/>
      </pc:docMkLst>
      <pc:sldChg chg="modSp">
        <pc:chgData name="Jacalyn M Huband" userId="" providerId="" clId="Web-{D9110342-A523-4F99-B09C-B12C340C14A6}" dt="2023-11-01T21:01:50.471" v="2" actId="20577"/>
        <pc:sldMkLst>
          <pc:docMk/>
          <pc:sldMk cId="1467059241" sldId="1189"/>
        </pc:sldMkLst>
        <pc:spChg chg="mod">
          <ac:chgData name="Jacalyn M Huband" userId="" providerId="" clId="Web-{D9110342-A523-4F99-B09C-B12C340C14A6}" dt="2023-11-01T21:01:50.471" v="2" actId="20577"/>
          <ac:spMkLst>
            <pc:docMk/>
            <pc:sldMk cId="1467059241" sldId="1189"/>
            <ac:spMk id="3" creationId="{B780D964-F793-09C1-892A-59DC1EE898EC}"/>
          </ac:spMkLst>
        </pc:spChg>
      </pc:sldChg>
    </pc:docChg>
  </pc:docChgLst>
  <pc:docChgLst>
    <pc:chgData name="Jacalyn M Huband" clId="Web-{D6CA50DB-89B1-40C2-8EC7-DD4124C8E465}"/>
    <pc:docChg chg="addSld delSld">
      <pc:chgData name="Jacalyn M Huband" userId="" providerId="" clId="Web-{D6CA50DB-89B1-40C2-8EC7-DD4124C8E465}" dt="2023-11-02T10:41:34.758" v="5"/>
      <pc:docMkLst>
        <pc:docMk/>
      </pc:docMkLst>
      <pc:sldChg chg="add del replId">
        <pc:chgData name="Jacalyn M Huband" userId="" providerId="" clId="Web-{D6CA50DB-89B1-40C2-8EC7-DD4124C8E465}" dt="2023-11-02T10:41:34.758" v="5"/>
        <pc:sldMkLst>
          <pc:docMk/>
          <pc:sldMk cId="988672196" sldId="1223"/>
        </pc:sldMkLst>
      </pc:sldChg>
      <pc:sldChg chg="add del replId">
        <pc:chgData name="Jacalyn M Huband" userId="" providerId="" clId="Web-{D6CA50DB-89B1-40C2-8EC7-DD4124C8E465}" dt="2023-11-02T10:40:25.253" v="1"/>
        <pc:sldMkLst>
          <pc:docMk/>
          <pc:sldMk cId="1536861412" sldId="1223"/>
        </pc:sldMkLst>
      </pc:sldChg>
      <pc:sldChg chg="add del replId">
        <pc:chgData name="Jacalyn M Huband" userId="" providerId="" clId="Web-{D6CA50DB-89B1-40C2-8EC7-DD4124C8E465}" dt="2023-11-02T10:40:56.161" v="3"/>
        <pc:sldMkLst>
          <pc:docMk/>
          <pc:sldMk cId="4039594074" sldId="1223"/>
        </pc:sldMkLst>
      </pc:sldChg>
    </pc:docChg>
  </pc:docChgLst>
  <pc:docChgLst>
    <pc:chgData name="Ahmad Sheikhzada" clId="Web-{7F2EDAB3-E73A-4C88-B655-1997062BE991}"/>
    <pc:docChg chg="addSld modSld">
      <pc:chgData name="Ahmad Sheikhzada" userId="" providerId="" clId="Web-{7F2EDAB3-E73A-4C88-B655-1997062BE991}" dt="2023-11-02T02:22:13.482" v="8" actId="20577"/>
      <pc:docMkLst>
        <pc:docMk/>
      </pc:docMkLst>
      <pc:sldChg chg="modSp add replId">
        <pc:chgData name="Ahmad Sheikhzada" userId="" providerId="" clId="Web-{7F2EDAB3-E73A-4C88-B655-1997062BE991}" dt="2023-11-02T02:22:13.482" v="8" actId="20577"/>
        <pc:sldMkLst>
          <pc:docMk/>
          <pc:sldMk cId="4031095875" sldId="1222"/>
        </pc:sldMkLst>
        <pc:spChg chg="mod">
          <ac:chgData name="Ahmad Sheikhzada" userId="" providerId="" clId="Web-{7F2EDAB3-E73A-4C88-B655-1997062BE991}" dt="2023-11-02T02:22:04.264" v="7" actId="20577"/>
          <ac:spMkLst>
            <pc:docMk/>
            <pc:sldMk cId="4031095875" sldId="1222"/>
            <ac:spMk id="2" creationId="{00000000-0000-0000-0000-000000000000}"/>
          </ac:spMkLst>
        </pc:spChg>
        <pc:spChg chg="mod">
          <ac:chgData name="Ahmad Sheikhzada" userId="" providerId="" clId="Web-{7F2EDAB3-E73A-4C88-B655-1997062BE991}" dt="2023-11-02T02:22:13.482" v="8" actId="20577"/>
          <ac:spMkLst>
            <pc:docMk/>
            <pc:sldMk cId="4031095875" sldId="1222"/>
            <ac:spMk id="6" creationId="{00000000-0000-0000-0000-000000000000}"/>
          </ac:spMkLst>
        </pc:spChg>
      </pc:sldChg>
    </pc:docChg>
  </pc:docChgLst>
  <pc:docChgLst>
    <pc:chgData name="Jacalyn M Huband" clId="Web-{DDAFA28F-282A-4A1E-BFD0-B7710BAD544A}"/>
    <pc:docChg chg="addSld delSld modSld sldOrd">
      <pc:chgData name="Jacalyn M Huband" userId="" providerId="" clId="Web-{DDAFA28F-282A-4A1E-BFD0-B7710BAD544A}" dt="2023-11-01T21:50:57.804" v="196" actId="1076"/>
      <pc:docMkLst>
        <pc:docMk/>
      </pc:docMkLst>
      <pc:sldChg chg="modSp">
        <pc:chgData name="Jacalyn M Huband" userId="" providerId="" clId="Web-{DDAFA28F-282A-4A1E-BFD0-B7710BAD544A}" dt="2023-11-01T21:40:42.022" v="151" actId="20577"/>
        <pc:sldMkLst>
          <pc:docMk/>
          <pc:sldMk cId="915825497" sldId="460"/>
        </pc:sldMkLst>
        <pc:spChg chg="mod">
          <ac:chgData name="Jacalyn M Huband" userId="" providerId="" clId="Web-{DDAFA28F-282A-4A1E-BFD0-B7710BAD544A}" dt="2023-11-01T21:40:42.022" v="151" actId="20577"/>
          <ac:spMkLst>
            <pc:docMk/>
            <pc:sldMk cId="915825497" sldId="460"/>
            <ac:spMk id="3" creationId="{00000000-0000-0000-0000-000000000000}"/>
          </ac:spMkLst>
        </pc:spChg>
      </pc:sldChg>
      <pc:sldChg chg="modSp">
        <pc:chgData name="Jacalyn M Huband" userId="" providerId="" clId="Web-{DDAFA28F-282A-4A1E-BFD0-B7710BAD544A}" dt="2023-11-01T21:37:47.924" v="87" actId="20577"/>
        <pc:sldMkLst>
          <pc:docMk/>
          <pc:sldMk cId="470735346" sldId="532"/>
        </pc:sldMkLst>
        <pc:spChg chg="mod">
          <ac:chgData name="Jacalyn M Huband" userId="" providerId="" clId="Web-{DDAFA28F-282A-4A1E-BFD0-B7710BAD544A}" dt="2023-11-01T21:37:47.924" v="87" actId="20577"/>
          <ac:spMkLst>
            <pc:docMk/>
            <pc:sldMk cId="470735346" sldId="532"/>
            <ac:spMk id="3" creationId="{00000000-0000-0000-0000-000000000000}"/>
          </ac:spMkLst>
        </pc:spChg>
        <pc:spChg chg="mod">
          <ac:chgData name="Jacalyn M Huband" userId="" providerId="" clId="Web-{DDAFA28F-282A-4A1E-BFD0-B7710BAD544A}" dt="2023-11-01T21:36:21.390" v="77" actId="1076"/>
          <ac:spMkLst>
            <pc:docMk/>
            <pc:sldMk cId="470735346" sldId="532"/>
            <ac:spMk id="20" creationId="{00000000-0000-0000-0000-000000000000}"/>
          </ac:spMkLst>
        </pc:spChg>
        <pc:spChg chg="mod">
          <ac:chgData name="Jacalyn M Huband" userId="" providerId="" clId="Web-{DDAFA28F-282A-4A1E-BFD0-B7710BAD544A}" dt="2023-11-01T21:36:01.077" v="72" actId="1076"/>
          <ac:spMkLst>
            <pc:docMk/>
            <pc:sldMk cId="470735346" sldId="532"/>
            <ac:spMk id="21" creationId="{00000000-0000-0000-0000-000000000000}"/>
          </ac:spMkLst>
        </pc:spChg>
        <pc:spChg chg="mod">
          <ac:chgData name="Jacalyn M Huband" userId="" providerId="" clId="Web-{DDAFA28F-282A-4A1E-BFD0-B7710BAD544A}" dt="2023-11-01T21:36:21.453" v="78" actId="1076"/>
          <ac:spMkLst>
            <pc:docMk/>
            <pc:sldMk cId="470735346" sldId="532"/>
            <ac:spMk id="22" creationId="{00000000-0000-0000-0000-000000000000}"/>
          </ac:spMkLst>
        </pc:spChg>
        <pc:spChg chg="mod">
          <ac:chgData name="Jacalyn M Huband" userId="" providerId="" clId="Web-{DDAFA28F-282A-4A1E-BFD0-B7710BAD544A}" dt="2023-11-01T21:36:21.515" v="79" actId="1076"/>
          <ac:spMkLst>
            <pc:docMk/>
            <pc:sldMk cId="470735346" sldId="532"/>
            <ac:spMk id="23" creationId="{00000000-0000-0000-0000-000000000000}"/>
          </ac:spMkLst>
        </pc:spChg>
        <pc:graphicFrameChg chg="mod">
          <ac:chgData name="Jacalyn M Huband" userId="" providerId="" clId="Web-{DDAFA28F-282A-4A1E-BFD0-B7710BAD544A}" dt="2023-11-01T21:36:00.874" v="69" actId="1076"/>
          <ac:graphicFrameMkLst>
            <pc:docMk/>
            <pc:sldMk cId="470735346" sldId="532"/>
            <ac:graphicFrameMk id="5" creationId="{00000000-0000-0000-0000-000000000000}"/>
          </ac:graphicFrameMkLst>
        </pc:graphicFrameChg>
        <pc:graphicFrameChg chg="mod">
          <ac:chgData name="Jacalyn M Huband" userId="" providerId="" clId="Web-{DDAFA28F-282A-4A1E-BFD0-B7710BAD544A}" dt="2023-11-01T21:36:00.952" v="70" actId="1076"/>
          <ac:graphicFrameMkLst>
            <pc:docMk/>
            <pc:sldMk cId="470735346" sldId="532"/>
            <ac:graphicFrameMk id="6" creationId="{00000000-0000-0000-0000-000000000000}"/>
          </ac:graphicFrameMkLst>
        </pc:graphicFrameChg>
        <pc:graphicFrameChg chg="mod">
          <ac:chgData name="Jacalyn M Huband" userId="" providerId="" clId="Web-{DDAFA28F-282A-4A1E-BFD0-B7710BAD544A}" dt="2023-11-01T21:36:01.015" v="71" actId="1076"/>
          <ac:graphicFrameMkLst>
            <pc:docMk/>
            <pc:sldMk cId="470735346" sldId="532"/>
            <ac:graphicFrameMk id="7" creationId="{00000000-0000-0000-0000-000000000000}"/>
          </ac:graphicFrameMkLst>
        </pc:graphicFrameChg>
        <pc:graphicFrameChg chg="mod">
          <ac:chgData name="Jacalyn M Huband" userId="" providerId="" clId="Web-{DDAFA28F-282A-4A1E-BFD0-B7710BAD544A}" dt="2023-11-01T21:36:21.187" v="74" actId="1076"/>
          <ac:graphicFrameMkLst>
            <pc:docMk/>
            <pc:sldMk cId="470735346" sldId="532"/>
            <ac:graphicFrameMk id="9" creationId="{00000000-0000-0000-0000-000000000000}"/>
          </ac:graphicFrameMkLst>
        </pc:graphicFrameChg>
        <pc:graphicFrameChg chg="mod">
          <ac:chgData name="Jacalyn M Huband" userId="" providerId="" clId="Web-{DDAFA28F-282A-4A1E-BFD0-B7710BAD544A}" dt="2023-11-01T21:36:21.250" v="75" actId="1076"/>
          <ac:graphicFrameMkLst>
            <pc:docMk/>
            <pc:sldMk cId="470735346" sldId="532"/>
            <ac:graphicFrameMk id="10" creationId="{00000000-0000-0000-0000-000000000000}"/>
          </ac:graphicFrameMkLst>
        </pc:graphicFrameChg>
        <pc:graphicFrameChg chg="mod">
          <ac:chgData name="Jacalyn M Huband" userId="" providerId="" clId="Web-{DDAFA28F-282A-4A1E-BFD0-B7710BAD544A}" dt="2023-11-01T21:36:21.328" v="76" actId="1076"/>
          <ac:graphicFrameMkLst>
            <pc:docMk/>
            <pc:sldMk cId="470735346" sldId="532"/>
            <ac:graphicFrameMk id="11" creationId="{00000000-0000-0000-0000-000000000000}"/>
          </ac:graphicFrameMkLst>
        </pc:graphicFrameChg>
      </pc:sldChg>
      <pc:sldChg chg="modSp">
        <pc:chgData name="Jacalyn M Huband" userId="" providerId="" clId="Web-{DDAFA28F-282A-4A1E-BFD0-B7710BAD544A}" dt="2023-11-01T21:46:26.125" v="170" actId="20577"/>
        <pc:sldMkLst>
          <pc:docMk/>
          <pc:sldMk cId="1155135241" sldId="543"/>
        </pc:sldMkLst>
        <pc:spChg chg="mod">
          <ac:chgData name="Jacalyn M Huband" userId="" providerId="" clId="Web-{DDAFA28F-282A-4A1E-BFD0-B7710BAD544A}" dt="2023-11-01T21:46:26.125" v="170" actId="20577"/>
          <ac:spMkLst>
            <pc:docMk/>
            <pc:sldMk cId="1155135241" sldId="543"/>
            <ac:spMk id="3" creationId="{00000000-0000-0000-0000-000000000000}"/>
          </ac:spMkLst>
        </pc:spChg>
      </pc:sldChg>
      <pc:sldChg chg="addSp delSp modSp">
        <pc:chgData name="Jacalyn M Huband" userId="" providerId="" clId="Web-{DDAFA28F-282A-4A1E-BFD0-B7710BAD544A}" dt="2023-11-01T21:50:57.804" v="196" actId="1076"/>
        <pc:sldMkLst>
          <pc:docMk/>
          <pc:sldMk cId="3358299964" sldId="548"/>
        </pc:sldMkLst>
        <pc:spChg chg="add del">
          <ac:chgData name="Jacalyn M Huband" userId="" providerId="" clId="Web-{DDAFA28F-282A-4A1E-BFD0-B7710BAD544A}" dt="2023-11-01T21:48:05.143" v="172"/>
          <ac:spMkLst>
            <pc:docMk/>
            <pc:sldMk cId="3358299964" sldId="548"/>
            <ac:spMk id="4" creationId="{E959605A-EE73-35D6-E783-59994C7930DE}"/>
          </ac:spMkLst>
        </pc:spChg>
        <pc:spChg chg="add mod">
          <ac:chgData name="Jacalyn M Huband" userId="" providerId="" clId="Web-{DDAFA28F-282A-4A1E-BFD0-B7710BAD544A}" dt="2023-11-01T21:49:10.411" v="178" actId="14100"/>
          <ac:spMkLst>
            <pc:docMk/>
            <pc:sldMk cId="3358299964" sldId="548"/>
            <ac:spMk id="6" creationId="{EAECE338-47AD-C00E-F2D6-B395072476B2}"/>
          </ac:spMkLst>
        </pc:spChg>
        <pc:spChg chg="add mod">
          <ac:chgData name="Jacalyn M Huband" userId="" providerId="" clId="Web-{DDAFA28F-282A-4A1E-BFD0-B7710BAD544A}" dt="2023-11-01T21:49:30.974" v="181" actId="1076"/>
          <ac:spMkLst>
            <pc:docMk/>
            <pc:sldMk cId="3358299964" sldId="548"/>
            <ac:spMk id="15" creationId="{D818857A-2C21-93AA-718C-3F7496687CDC}"/>
          </ac:spMkLst>
        </pc:spChg>
        <pc:spChg chg="add del mod">
          <ac:chgData name="Jacalyn M Huband" userId="" providerId="" clId="Web-{DDAFA28F-282A-4A1E-BFD0-B7710BAD544A}" dt="2023-11-01T21:49:49.224" v="185"/>
          <ac:spMkLst>
            <pc:docMk/>
            <pc:sldMk cId="3358299964" sldId="548"/>
            <ac:spMk id="17" creationId="{D1CB02CF-F76D-D739-629A-53F3CF98BA0E}"/>
          </ac:spMkLst>
        </pc:spChg>
        <pc:spChg chg="add mod">
          <ac:chgData name="Jacalyn M Huband" userId="" providerId="" clId="Web-{DDAFA28F-282A-4A1E-BFD0-B7710BAD544A}" dt="2023-11-01T21:50:03.521" v="187" actId="1076"/>
          <ac:spMkLst>
            <pc:docMk/>
            <pc:sldMk cId="3358299964" sldId="548"/>
            <ac:spMk id="19" creationId="{5B03E90B-1891-AAFB-CA3D-F52D2018C1BB}"/>
          </ac:spMkLst>
        </pc:spChg>
        <pc:spChg chg="add mod">
          <ac:chgData name="Jacalyn M Huband" userId="" providerId="" clId="Web-{DDAFA28F-282A-4A1E-BFD0-B7710BAD544A}" dt="2023-11-01T21:50:20.709" v="189" actId="1076"/>
          <ac:spMkLst>
            <pc:docMk/>
            <pc:sldMk cId="3358299964" sldId="548"/>
            <ac:spMk id="20" creationId="{5A99D4F2-A580-D4EA-7A08-1CBD0B15FAAA}"/>
          </ac:spMkLst>
        </pc:spChg>
        <pc:spChg chg="add mod">
          <ac:chgData name="Jacalyn M Huband" userId="" providerId="" clId="Web-{DDAFA28F-282A-4A1E-BFD0-B7710BAD544A}" dt="2023-11-01T21:50:57.804" v="196" actId="1076"/>
          <ac:spMkLst>
            <pc:docMk/>
            <pc:sldMk cId="3358299964" sldId="548"/>
            <ac:spMk id="21" creationId="{4346ECDD-B63C-A4CF-8433-8761127D8F7C}"/>
          </ac:spMkLst>
        </pc:spChg>
        <pc:spChg chg="add mod">
          <ac:chgData name="Jacalyn M Huband" userId="" providerId="" clId="Web-{DDAFA28F-282A-4A1E-BFD0-B7710BAD544A}" dt="2023-11-01T21:50:40.319" v="193" actId="1076"/>
          <ac:spMkLst>
            <pc:docMk/>
            <pc:sldMk cId="3358299964" sldId="548"/>
            <ac:spMk id="22" creationId="{E76988F6-D987-0A91-A058-B78F36602578}"/>
          </ac:spMkLst>
        </pc:spChg>
      </pc:sldChg>
      <pc:sldChg chg="ord">
        <pc:chgData name="Jacalyn M Huband" userId="" providerId="" clId="Web-{DDAFA28F-282A-4A1E-BFD0-B7710BAD544A}" dt="2023-11-01T21:32:24.884" v="32"/>
        <pc:sldMkLst>
          <pc:docMk/>
          <pc:sldMk cId="2940370524" sldId="639"/>
        </pc:sldMkLst>
      </pc:sldChg>
      <pc:sldChg chg="modSp">
        <pc:chgData name="Jacalyn M Huband" userId="" providerId="" clId="Web-{DDAFA28F-282A-4A1E-BFD0-B7710BAD544A}" dt="2023-11-01T21:30:31.866" v="22" actId="1076"/>
        <pc:sldMkLst>
          <pc:docMk/>
          <pc:sldMk cId="1601606396" sldId="701"/>
        </pc:sldMkLst>
        <pc:spChg chg="mod">
          <ac:chgData name="Jacalyn M Huband" userId="" providerId="" clId="Web-{DDAFA28F-282A-4A1E-BFD0-B7710BAD544A}" dt="2023-11-01T21:30:07.396" v="20" actId="20577"/>
          <ac:spMkLst>
            <pc:docMk/>
            <pc:sldMk cId="1601606396" sldId="701"/>
            <ac:spMk id="7" creationId="{EEC2A9BB-4816-69C1-FE26-108B1BBA513D}"/>
          </ac:spMkLst>
        </pc:spChg>
        <pc:grpChg chg="mod">
          <ac:chgData name="Jacalyn M Huband" userId="" providerId="" clId="Web-{DDAFA28F-282A-4A1E-BFD0-B7710BAD544A}" dt="2023-11-01T21:30:31.866" v="22" actId="1076"/>
          <ac:grpSpMkLst>
            <pc:docMk/>
            <pc:sldMk cId="1601606396" sldId="701"/>
            <ac:grpSpMk id="12" creationId="{1BC594C4-F275-95AB-4A39-DADA313276F8}"/>
          </ac:grpSpMkLst>
        </pc:grpChg>
      </pc:sldChg>
      <pc:sldChg chg="modSp">
        <pc:chgData name="Jacalyn M Huband" userId="" providerId="" clId="Web-{DDAFA28F-282A-4A1E-BFD0-B7710BAD544A}" dt="2023-11-01T21:32:23.369" v="31" actId="20577"/>
        <pc:sldMkLst>
          <pc:docMk/>
          <pc:sldMk cId="1820701926" sldId="1145"/>
        </pc:sldMkLst>
        <pc:spChg chg="mod">
          <ac:chgData name="Jacalyn M Huband" userId="" providerId="" clId="Web-{DDAFA28F-282A-4A1E-BFD0-B7710BAD544A}" dt="2023-11-01T21:32:23.369" v="31" actId="20577"/>
          <ac:spMkLst>
            <pc:docMk/>
            <pc:sldMk cId="1820701926" sldId="1145"/>
            <ac:spMk id="3" creationId="{A58A44A1-9687-5E95-DD12-9E45CD508BB7}"/>
          </ac:spMkLst>
        </pc:spChg>
      </pc:sldChg>
      <pc:sldChg chg="modSp">
        <pc:chgData name="Jacalyn M Huband" userId="" providerId="" clId="Web-{DDAFA28F-282A-4A1E-BFD0-B7710BAD544A}" dt="2023-11-01T21:23:57.996" v="6" actId="20577"/>
        <pc:sldMkLst>
          <pc:docMk/>
          <pc:sldMk cId="278368151" sldId="1214"/>
        </pc:sldMkLst>
        <pc:spChg chg="mod">
          <ac:chgData name="Jacalyn M Huband" userId="" providerId="" clId="Web-{DDAFA28F-282A-4A1E-BFD0-B7710BAD544A}" dt="2023-11-01T21:23:57.996" v="6" actId="20577"/>
          <ac:spMkLst>
            <pc:docMk/>
            <pc:sldMk cId="278368151" sldId="1214"/>
            <ac:spMk id="2" creationId="{00000000-0000-0000-0000-000000000000}"/>
          </ac:spMkLst>
        </pc:spChg>
      </pc:sldChg>
      <pc:sldChg chg="new del">
        <pc:chgData name="Jacalyn M Huband" userId="" providerId="" clId="Web-{DDAFA28F-282A-4A1E-BFD0-B7710BAD544A}" dt="2023-11-01T21:28:58.426" v="15"/>
        <pc:sldMkLst>
          <pc:docMk/>
          <pc:sldMk cId="152184278" sldId="12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1D83-B0EA-40B2-816A-311EECA8A8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1D83-B0EA-40B2-816A-311EECA8A8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5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1D83-B0EA-40B2-816A-311EECA8A8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9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4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64179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89AC-3190-014C-8C23-99F95E41C48B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EE60F-E929-504E-AA2D-78116041510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74"/>
          <a:stretch/>
        </p:blipFill>
        <p:spPr>
          <a:xfrm>
            <a:off x="16934" y="5918566"/>
            <a:ext cx="4658932" cy="85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77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           </a:t>
            </a:r>
            <a:br>
              <a:rPr lang="en-US" dirty="0"/>
            </a:br>
            <a:r>
              <a:rPr lang="en-US" dirty="0"/>
              <a:t>            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89AC-3190-014C-8C23-99F95E41C48B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EE60F-E929-504E-AA2D-78116041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93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br>
              <a:rPr lang="en-US" dirty="0"/>
            </a:br>
            <a:r>
              <a:rPr lang="en-US" dirty="0"/>
              <a:t>            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27223D-1EE4-677B-EC64-B10A4B85033C}"/>
              </a:ext>
            </a:extLst>
          </p:cNvPr>
          <p:cNvSpPr txBox="1">
            <a:spLocks/>
          </p:cNvSpPr>
          <p:nvPr userDrawn="1"/>
        </p:nvSpPr>
        <p:spPr>
          <a:xfrm>
            <a:off x="978262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76FD9FF-BF64-3B1A-E247-9024AB95A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0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395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537" y="61585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1688737" y="1874838"/>
            <a:ext cx="8229600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688737" y="2423160"/>
            <a:ext cx="8229600" cy="381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608140"/>
            <a:ext cx="10981265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0585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9171D-664E-A2FC-C46E-4B301AFDB66E}"/>
              </a:ext>
            </a:extLst>
          </p:cNvPr>
          <p:cNvSpPr/>
          <p:nvPr userDrawn="1"/>
        </p:nvSpPr>
        <p:spPr>
          <a:xfrm>
            <a:off x="9105900" y="6316980"/>
            <a:ext cx="307848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>
            <a:extLst>
              <a:ext uri="{FF2B5EF4-FFF2-40B4-BE49-F238E27FC236}">
                <a16:creationId xmlns:a16="http://schemas.microsoft.com/office/drawing/2014/main" id="{8928CDD2-73BF-2E7C-655A-457E4279DF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293182" y="6197367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253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98357" y="4960437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200" y="449421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8357" y="2514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67147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1805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74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2402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7871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3922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40345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25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756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3652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21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33158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981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November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49714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3323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9166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7944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4774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52542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895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1637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1879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64179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9339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512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03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November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24436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0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8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8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8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9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7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77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7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theme" Target="../theme/theme4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41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49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503811"/>
            <a:ext cx="2661483" cy="28728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158288" y="6400801"/>
            <a:ext cx="3033712" cy="45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0628" y="616244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35" r:id="rId4"/>
    <p:sldLayoutId id="2147483752" r:id="rId5"/>
    <p:sldLayoutId id="2147483753" r:id="rId6"/>
    <p:sldLayoutId id="2147483782" r:id="rId7"/>
    <p:sldLayoutId id="2147483783" r:id="rId8"/>
    <p:sldLayoutId id="2147483757" r:id="rId9"/>
    <p:sldLayoutId id="2147483758" r:id="rId10"/>
    <p:sldLayoutId id="2147483759" r:id="rId11"/>
    <p:sldLayoutId id="2147483760" r:id="rId12"/>
    <p:sldLayoutId id="2147483776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1" r:id="rId19"/>
    <p:sldLayoutId id="2147483792" r:id="rId20"/>
    <p:sldLayoutId id="2147483793" r:id="rId21"/>
    <p:sldLayoutId id="2147483795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7" r:id="rId30"/>
    <p:sldLayoutId id="2147483808" r:id="rId31"/>
    <p:sldLayoutId id="2147483809" r:id="rId32"/>
    <p:sldLayoutId id="2147483810" r:id="rId33"/>
    <p:sldLayoutId id="2147483811" r:id="rId34"/>
    <p:sldLayoutId id="2147483812" r:id="rId35"/>
    <p:sldLayoutId id="2147483813" r:id="rId36"/>
    <p:sldLayoutId id="2147483814" r:id="rId37"/>
    <p:sldLayoutId id="2147483815" r:id="rId3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s2yw@virginia.edu" TargetMode="Externa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nn.html#non-linear-activations-other" TargetMode="External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html#loss-functions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optim.html?highlight=optimizer#torch.optim.Optimizer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13.png"/><Relationship Id="rId10" Type="http://schemas.openxmlformats.org/officeDocument/2006/relationships/image" Target="../media/image17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Using GPUs in Deep learning Frameworks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434355" y="3467100"/>
            <a:ext cx="2974426" cy="3042745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br>
              <a:rPr lang="en-US" dirty="0"/>
            </a:br>
            <a:r>
              <a:rPr lang="en-US" dirty="0"/>
              <a:t>Ahmad </a:t>
            </a:r>
            <a:r>
              <a:rPr lang="en-US" dirty="0" err="1"/>
              <a:t>Sheikhzada</a:t>
            </a:r>
            <a:br>
              <a:rPr lang="en-US" dirty="0"/>
            </a:br>
            <a:r>
              <a:rPr lang="en-US" sz="2000" dirty="0"/>
              <a:t>Computational Scientist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E:  </a:t>
            </a:r>
            <a:r>
              <a:rPr lang="en-US" sz="2000" dirty="0">
                <a:hlinkClick r:id="rId2"/>
              </a:rPr>
              <a:t>jus2yw@virginia.edu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4E868832-89B3-308B-603B-B5907BC2FC0D}"/>
              </a:ext>
            </a:extLst>
          </p:cNvPr>
          <p:cNvSpPr txBox="1">
            <a:spLocks/>
          </p:cNvSpPr>
          <p:nvPr/>
        </p:nvSpPr>
        <p:spPr>
          <a:xfrm>
            <a:off x="6043187" y="3413310"/>
            <a:ext cx="3398441" cy="304274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br>
              <a:rPr lang="en-US" dirty="0"/>
            </a:br>
            <a:r>
              <a:rPr lang="en-US" dirty="0"/>
              <a:t>Jacalyn </a:t>
            </a:r>
            <a:r>
              <a:rPr lang="en-US" dirty="0" err="1"/>
              <a:t>Huband</a:t>
            </a:r>
            <a:br>
              <a:rPr lang="en-US" dirty="0"/>
            </a:br>
            <a:r>
              <a:rPr lang="en-US" sz="2000" dirty="0"/>
              <a:t>Senior Computational Scientist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E:  </a:t>
            </a:r>
            <a:r>
              <a:rPr lang="en-US" sz="2000" dirty="0">
                <a:hlinkClick r:id="rId2"/>
              </a:rPr>
              <a:t>jmh5d@virginia.edu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function that will  determine if a node should “fire”.</a:t>
            </a:r>
          </a:p>
          <a:p>
            <a:endParaRPr lang="en-US" dirty="0"/>
          </a:p>
          <a:p>
            <a:r>
              <a:rPr lang="en-US" dirty="0"/>
              <a:t>Examples include </a:t>
            </a:r>
            <a:r>
              <a:rPr lang="en-US" dirty="0" err="1"/>
              <a:t>nn.ReLU</a:t>
            </a:r>
            <a:r>
              <a:rPr lang="en-US" dirty="0"/>
              <a:t>, </a:t>
            </a:r>
            <a:r>
              <a:rPr lang="en-US" dirty="0" err="1"/>
              <a:t>nn.Sigmoid</a:t>
            </a:r>
            <a:r>
              <a:rPr lang="en-US" dirty="0"/>
              <a:t>, and </a:t>
            </a:r>
            <a:r>
              <a:rPr lang="en-US" dirty="0" err="1"/>
              <a:t>nn.Softmax</a:t>
            </a:r>
            <a:r>
              <a:rPr lang="en-US" dirty="0"/>
              <a:t>. 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complete list is available at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https://pytorch.org/docs/stable/nn.html#non-linear-activations-weighted-sum-nonlinearity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and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https://pytorch.org/docs/stable/nn.html#non-linear-activations-other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8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function that will be optimized to improve the performance of the model.  </a:t>
            </a:r>
          </a:p>
          <a:p>
            <a:endParaRPr lang="en-US" dirty="0"/>
          </a:p>
          <a:p>
            <a:r>
              <a:rPr lang="en-US" dirty="0"/>
              <a:t>Examples include </a:t>
            </a:r>
            <a:r>
              <a:rPr lang="en-US" dirty="0" err="1"/>
              <a:t>nn.BCELoss</a:t>
            </a:r>
            <a:r>
              <a:rPr lang="en-US" dirty="0"/>
              <a:t> (Binary </a:t>
            </a:r>
            <a:r>
              <a:rPr lang="en-US" dirty="0" err="1"/>
              <a:t>CrossEntropy</a:t>
            </a:r>
            <a:r>
              <a:rPr lang="en-US" dirty="0"/>
              <a:t>) and </a:t>
            </a:r>
            <a:r>
              <a:rPr lang="en-US" dirty="0" err="1"/>
              <a:t>nn.CrossEntropyLoss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A complete list is available at </a:t>
            </a:r>
            <a:r>
              <a:rPr lang="en-US" dirty="0">
                <a:hlinkClick r:id="rId2"/>
              </a:rPr>
              <a:t>https://pytorch.org/docs/stable/nn.html#loss-functions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1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function for tweaking the weights.</a:t>
            </a:r>
          </a:p>
          <a:p>
            <a:endParaRPr lang="en-US" dirty="0"/>
          </a:p>
          <a:p>
            <a:r>
              <a:rPr lang="en-US" dirty="0"/>
              <a:t>Examples include SGD, Adam, and RMSprop.  </a:t>
            </a:r>
          </a:p>
          <a:p>
            <a:endParaRPr lang="en-US" dirty="0"/>
          </a:p>
          <a:p>
            <a:r>
              <a:rPr lang="en-US" dirty="0"/>
              <a:t>A complete list is available at  </a:t>
            </a:r>
            <a:r>
              <a:rPr lang="fr-FR" dirty="0">
                <a:hlinkClick r:id="rId2"/>
              </a:rPr>
              <a:t>https://pytorch.org/docs/stable/optim.html?highlight=optimizer#torch.optim.Optimizer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3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108C-20A5-9210-DCC2-F00AB1E0F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GPUs?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44A1-9687-5E95-DD12-9E45CD508B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 sz="2400" dirty="0"/>
              <a:t>Because the training process involves hundreds of thousands of computations, we need a form of parallelization to speed up the process.</a:t>
            </a:r>
          </a:p>
          <a:p>
            <a:endParaRPr lang="en-US" sz="2400" dirty="0"/>
          </a:p>
          <a:p>
            <a:r>
              <a:rPr lang="en-US" sz="2400" dirty="0"/>
              <a:t>GPUs provide the needed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182070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E62E3-14E7-E636-0FD8-1FBAB4DC6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7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GPU: 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158949"/>
            <a:ext cx="10515600" cy="5333925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Graphics Processing Units (GPUs), originally developed for accelerating graphics rendering, can dramatically speed up any simple but highly parallel computational processes (General Purpose GPU).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GPU vs CPU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Integrated vs Discrete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Integrated mostly for graphics rendering and gaming</a:t>
            </a:r>
          </a:p>
          <a:p>
            <a:pPr lvl="1"/>
            <a:r>
              <a:rPr lang="en-US" sz="2200" dirty="0"/>
              <a:t>Dedicated GPUs designed for intensive computations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56436A4-4BC3-D54E-078D-572AE6AC93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3057" y="2764191"/>
              <a:ext cx="81280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524409935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0658926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GPU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411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Several Cores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Many Cores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4234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 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 Throughput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536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Generic Workload (Complex &amp; Serial Processing)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Specific Workload (Simple &amp; Highly Parallel)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974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Up to 1.5 TB / node on Rivanna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Up to 80 GB /device on Rivanna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16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56436A4-4BC3-D54E-078D-572AE6AC93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3057" y="2764191"/>
              <a:ext cx="81280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524409935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0658926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GPU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411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" t="-103333" r="-10031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103333" r="-625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234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 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 Throughput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5363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Generic Workload (Complex &amp; Serial Processing)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Specific Workload (Simple &amp; Highly Parallel)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974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Up to 1.5 TB / node on Rivanna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Up to 80 GB /device on Rivanna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166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984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rectangle, text, square&#10;&#10;Description automatically generated">
            <a:extLst>
              <a:ext uri="{FF2B5EF4-FFF2-40B4-BE49-F238E27FC236}">
                <a16:creationId xmlns:a16="http://schemas.microsoft.com/office/drawing/2014/main" id="{B2553948-BCB3-F9AD-688F-F26E5FE576C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13035" y="1020712"/>
            <a:ext cx="6765930" cy="45497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6A60ED-A816-42B6-E8D0-E988313777E7}"/>
              </a:ext>
            </a:extLst>
          </p:cNvPr>
          <p:cNvSpPr txBox="1"/>
          <p:nvPr/>
        </p:nvSpPr>
        <p:spPr>
          <a:xfrm>
            <a:off x="5326302" y="5749158"/>
            <a:ext cx="153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NVIDIA</a:t>
            </a:r>
          </a:p>
        </p:txBody>
      </p:sp>
    </p:spTree>
    <p:extLst>
      <p:ext uri="{BB962C8B-B14F-4D97-AF65-F5344CB8AC3E}">
        <p14:creationId xmlns:p14="http://schemas.microsoft.com/office/powerpoint/2010/main" val="39341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GPU: 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158949"/>
            <a:ext cx="10515600" cy="5333925"/>
          </a:xfrm>
        </p:spPr>
        <p:txBody>
          <a:bodyPr>
            <a:normAutofit/>
          </a:bodyPr>
          <a:lstStyle/>
          <a:p>
            <a:r>
              <a:rPr lang="en-US" sz="2400" dirty="0"/>
              <a:t>Vendors &amp; Types</a:t>
            </a:r>
          </a:p>
          <a:p>
            <a:pPr lvl="1"/>
            <a:r>
              <a:rPr lang="en-US" dirty="0"/>
              <a:t>NVIDIA, AMD, Intel</a:t>
            </a:r>
          </a:p>
          <a:p>
            <a:pPr lvl="1"/>
            <a:r>
              <a:rPr lang="en-US" dirty="0"/>
              <a:t>Datacenter : K80, P100, V100, A100, H100</a:t>
            </a:r>
          </a:p>
          <a:p>
            <a:pPr lvl="1"/>
            <a:r>
              <a:rPr lang="en-US" dirty="0"/>
              <a:t>Workstations: A6000, Quadro</a:t>
            </a:r>
          </a:p>
          <a:p>
            <a:pPr lvl="1"/>
            <a:r>
              <a:rPr lang="en-US" dirty="0"/>
              <a:t>Gaming: GeForce RTX 20xx, 30xx, 40xx</a:t>
            </a:r>
          </a:p>
          <a:p>
            <a:pPr lvl="1"/>
            <a:endParaRPr lang="en-US" dirty="0"/>
          </a:p>
          <a:p>
            <a:r>
              <a:rPr lang="en-US" sz="2400" dirty="0"/>
              <a:t>CUDA vs OpenCL (Make GPUs programmable)</a:t>
            </a:r>
          </a:p>
          <a:p>
            <a:pPr lvl="1"/>
            <a:r>
              <a:rPr lang="en-US" dirty="0"/>
              <a:t>CUDA is parallel computation platform, developed by NVIDIA, allows software to run on both CPU and GPU</a:t>
            </a:r>
          </a:p>
          <a:p>
            <a:pPr lvl="1"/>
            <a:r>
              <a:rPr lang="en-US" dirty="0"/>
              <a:t>OpenCL: More general parallel computing platform, developed by Apple, allows software to access CPUs, GPUs, FPGAs etc.</a:t>
            </a:r>
          </a:p>
          <a:p>
            <a:pPr lvl="1"/>
            <a:r>
              <a:rPr lang="en-US" dirty="0"/>
              <a:t>Both are compatible with Python, but most GPU-enabled Python libraries will only work with NVIDIA GPUs.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Terminology:  Computational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graphs help to break down computations.</a:t>
            </a:r>
          </a:p>
          <a:p>
            <a:pPr lvl="1"/>
            <a:r>
              <a:rPr lang="en-US" dirty="0"/>
              <a:t>For example, the graph for y=(x1+x2)*(x2 - 5)  is</a:t>
            </a:r>
          </a:p>
          <a:p>
            <a:endParaRPr lang="en-US" dirty="0"/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2819401" y="3200400"/>
            <a:ext cx="5318587" cy="2209800"/>
            <a:chOff x="1466850" y="3810000"/>
            <a:chExt cx="6080961" cy="2526556"/>
          </a:xfrm>
        </p:grpSpPr>
        <p:sp>
          <p:nvSpPr>
            <p:cNvPr id="4" name="Oval 3"/>
            <p:cNvSpPr/>
            <p:nvPr/>
          </p:nvSpPr>
          <p:spPr>
            <a:xfrm>
              <a:off x="1466850" y="3810000"/>
              <a:ext cx="838200" cy="6096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x1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478882" y="4838700"/>
              <a:ext cx="838200" cy="6096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219450" y="3897123"/>
              <a:ext cx="1470939" cy="869389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 =  x1 + x2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310688" y="5500437"/>
              <a:ext cx="1261313" cy="836119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 = x2 - 5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486400" y="4681226"/>
              <a:ext cx="1143000" cy="69488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 = a*b</a:t>
              </a:r>
            </a:p>
          </p:txBody>
        </p:sp>
        <p:cxnSp>
          <p:nvCxnSpPr>
            <p:cNvPr id="10" name="Straight Arrow Connector 9"/>
            <p:cNvCxnSpPr>
              <a:endCxn id="6" idx="2"/>
            </p:cNvCxnSpPr>
            <p:nvPr/>
          </p:nvCxnSpPr>
          <p:spPr>
            <a:xfrm>
              <a:off x="2350669" y="4114800"/>
              <a:ext cx="868781" cy="217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6"/>
              <a:endCxn id="6" idx="2"/>
            </p:cNvCxnSpPr>
            <p:nvPr/>
          </p:nvCxnSpPr>
          <p:spPr>
            <a:xfrm flipV="1">
              <a:off x="2317082" y="4331818"/>
              <a:ext cx="902367" cy="81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7" idx="2"/>
            </p:cNvCxnSpPr>
            <p:nvPr/>
          </p:nvCxnSpPr>
          <p:spPr>
            <a:xfrm>
              <a:off x="2305050" y="5152525"/>
              <a:ext cx="1005639" cy="7659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  <a:endCxn id="8" idx="2"/>
            </p:cNvCxnSpPr>
            <p:nvPr/>
          </p:nvCxnSpPr>
          <p:spPr>
            <a:xfrm>
              <a:off x="4690388" y="4331818"/>
              <a:ext cx="796011" cy="696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7" idx="6"/>
              <a:endCxn id="8" idx="2"/>
            </p:cNvCxnSpPr>
            <p:nvPr/>
          </p:nvCxnSpPr>
          <p:spPr>
            <a:xfrm flipV="1">
              <a:off x="4572001" y="5028669"/>
              <a:ext cx="914399" cy="889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632657" y="5071311"/>
              <a:ext cx="9151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Folded Corner 28"/>
          <p:cNvSpPr/>
          <p:nvPr/>
        </p:nvSpPr>
        <p:spPr>
          <a:xfrm rot="190124">
            <a:off x="8719475" y="3684332"/>
            <a:ext cx="2935710" cy="1771669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beauty of computational graphs is that they show where computations can be done in parallel.</a:t>
            </a:r>
          </a:p>
        </p:txBody>
      </p:sp>
    </p:spTree>
    <p:extLst>
      <p:ext uri="{BB962C8B-B14F-4D97-AF65-F5344CB8AC3E}">
        <p14:creationId xmlns:p14="http://schemas.microsoft.com/office/powerpoint/2010/main" val="121640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4691-5151-8A09-0620-D0D151B6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in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010E-3F72-8293-C28C-0DBFBB7640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With deep learning models, you can have hundreds of thousands of computational graphs.</a:t>
            </a:r>
          </a:p>
          <a:p>
            <a:endParaRPr lang="en-US" sz="2400" dirty="0"/>
          </a:p>
          <a:p>
            <a:r>
              <a:rPr lang="en-US" sz="2400" dirty="0"/>
              <a:t>A GPU can perform a thousand or more of the computational graphs simultaneously.  This will speed up your program significantly.</a:t>
            </a:r>
          </a:p>
          <a:p>
            <a:endParaRPr lang="en-US" sz="2400" dirty="0"/>
          </a:p>
          <a:p>
            <a:r>
              <a:rPr lang="en-US" sz="2400" dirty="0"/>
              <a:t>New GPUs have been developed and optimized specifically for deep learning.</a:t>
            </a:r>
          </a:p>
          <a:p>
            <a:endParaRPr lang="en-US" sz="2400" dirty="0"/>
          </a:p>
          <a:p>
            <a:r>
              <a:rPr lang="en-US" sz="2400" dirty="0"/>
              <a:t>All the major deep learning Python libraries (</a:t>
            </a:r>
            <a:r>
              <a:rPr lang="en-US" sz="2400" dirty="0" err="1"/>
              <a:t>Tensorflow</a:t>
            </a:r>
            <a:r>
              <a:rPr lang="en-US" sz="2400" dirty="0"/>
              <a:t>, </a:t>
            </a:r>
            <a:r>
              <a:rPr lang="en-US" sz="2400" dirty="0" err="1"/>
              <a:t>PyTorch</a:t>
            </a:r>
            <a:r>
              <a:rPr lang="en-US" sz="2400" dirty="0"/>
              <a:t>, </a:t>
            </a:r>
            <a:r>
              <a:rPr lang="en-US" sz="2400" dirty="0" err="1"/>
              <a:t>Keras</a:t>
            </a:r>
            <a:r>
              <a:rPr lang="en-US" sz="2400" dirty="0"/>
              <a:t>, Caffe,…)  support the use of GPUs and allow users to distribute their code over multiple GPUs.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Deep Learning</a:t>
            </a:r>
          </a:p>
          <a:p>
            <a:r>
              <a:rPr lang="en-US" dirty="0"/>
              <a:t>Overview of GPUs</a:t>
            </a:r>
          </a:p>
          <a:p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Multi-Layer Perceptron (MLP)</a:t>
            </a:r>
          </a:p>
          <a:p>
            <a:pPr lvl="1"/>
            <a:r>
              <a:rPr lang="en-US" dirty="0"/>
              <a:t>Convolutional NN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MLP</a:t>
            </a:r>
          </a:p>
          <a:p>
            <a:r>
              <a:rPr lang="en-US" dirty="0"/>
              <a:t>Distributed Training</a:t>
            </a:r>
          </a:p>
          <a:p>
            <a:pPr lvl="1"/>
            <a:r>
              <a:rPr lang="en-US" dirty="0"/>
              <a:t>Multi-</a:t>
            </a:r>
            <a:r>
              <a:rPr lang="en-US" dirty="0" err="1"/>
              <a:t>gpu</a:t>
            </a:r>
            <a:r>
              <a:rPr lang="en-US" dirty="0"/>
              <a:t> data parallel example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4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in DL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Scikit-learn does not support GPU processing. </a:t>
            </a:r>
          </a:p>
          <a:p>
            <a:endParaRPr lang="en-US" sz="2400" dirty="0"/>
          </a:p>
          <a:p>
            <a:r>
              <a:rPr lang="en-US" sz="2400" dirty="0"/>
              <a:t>Deep learning acceleration is furthered with Tensor Cores in NVIDIA GPUs. </a:t>
            </a:r>
          </a:p>
          <a:p>
            <a:pPr lvl="1"/>
            <a:r>
              <a:rPr lang="en-US" sz="2000" dirty="0"/>
              <a:t>Tensor Cores accelerate large matrix operations by performing mixed-precision computing.</a:t>
            </a:r>
          </a:p>
          <a:p>
            <a:pPr lvl="1"/>
            <a:r>
              <a:rPr lang="en-US" sz="2000" dirty="0"/>
              <a:t>Accelerates math, Reduces the memory traffic and consumption. 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you’re </a:t>
            </a:r>
            <a:r>
              <a:rPr lang="en-US" sz="2400" i="1" dirty="0"/>
              <a:t>not</a:t>
            </a:r>
            <a:r>
              <a:rPr lang="en-US" sz="2400" dirty="0"/>
              <a:t> using a neural network as your machine learning model you may find that a GPU doesn’t improve the computation time. </a:t>
            </a:r>
          </a:p>
          <a:p>
            <a:endParaRPr lang="en-US" sz="2400" dirty="0"/>
          </a:p>
          <a:p>
            <a:r>
              <a:rPr lang="en-US" sz="2400" dirty="0"/>
              <a:t>If you are using a neural network but it is very small then a GPU will not be any faster than a CPU - in fact, it might even be slower.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4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Rivanna-NVIDIA DGX </a:t>
            </a:r>
            <a:r>
              <a:rPr lang="en-US" dirty="0" err="1"/>
              <a:t>BasePOD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605516"/>
            <a:ext cx="10515600" cy="4795285"/>
          </a:xfrm>
        </p:spPr>
        <p:txBody>
          <a:bodyPr>
            <a:normAutofit fontScale="2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8000" dirty="0">
                <a:effectLst/>
              </a:rPr>
              <a:t>10 DGX A100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/>
              <a:t>8</a:t>
            </a:r>
            <a:r>
              <a:rPr lang="en-US" sz="8000" dirty="0">
                <a:effectLst/>
              </a:rPr>
              <a:t> NVIDIA A100 GPUs.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effectLst/>
              </a:rPr>
              <a:t>80 GB GPU memory options.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effectLst/>
              </a:rPr>
              <a:t>Dual AMD EPYC™ 7742 CPUs, 128 total cores, 2.25 GHz (base), 3.4 GHz (max boost).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effectLst/>
              </a:rPr>
              <a:t>2 TB of system memory.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effectLst/>
              </a:rPr>
              <a:t>Two 1.92 TB M.2 </a:t>
            </a:r>
            <a:r>
              <a:rPr lang="en-US" sz="8000" dirty="0" err="1">
                <a:effectLst/>
              </a:rPr>
              <a:t>NVMe</a:t>
            </a:r>
            <a:r>
              <a:rPr lang="en-US" sz="8000" dirty="0">
                <a:effectLst/>
              </a:rPr>
              <a:t> drives for DGX OS, eight 3.84 TB U.2 </a:t>
            </a:r>
            <a:r>
              <a:rPr lang="en-US" sz="8000" dirty="0" err="1">
                <a:effectLst/>
              </a:rPr>
              <a:t>NVMe</a:t>
            </a:r>
            <a:r>
              <a:rPr lang="en-US" sz="8000" dirty="0">
                <a:effectLst/>
              </a:rPr>
              <a:t> drives for</a:t>
            </a:r>
            <a:br>
              <a:rPr lang="en-US" sz="8000" dirty="0"/>
            </a:br>
            <a:r>
              <a:rPr lang="en-US" sz="8000" dirty="0">
                <a:effectLst/>
              </a:rPr>
              <a:t>storage/cache.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8000" dirty="0">
              <a:effectLst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8000" dirty="0"/>
              <a:t>Advanced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 err="1">
                <a:effectLst/>
              </a:rPr>
              <a:t>NVLink</a:t>
            </a:r>
            <a:r>
              <a:rPr lang="en-US" sz="8000" dirty="0">
                <a:effectLst/>
              </a:rPr>
              <a:t> for fast multi-GPU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 err="1">
                <a:effectLst/>
              </a:rPr>
              <a:t>GPUDirect</a:t>
            </a:r>
            <a:r>
              <a:rPr lang="en-US" sz="8000" dirty="0">
                <a:effectLst/>
              </a:rPr>
              <a:t> RDMA Peer Memory for fast multi-node multi-GPU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 err="1"/>
              <a:t>GPUDirect</a:t>
            </a:r>
            <a:r>
              <a:rPr lang="en-US" sz="8000" dirty="0"/>
              <a:t> Storage with 200 TB IBM ESS3200 (</a:t>
            </a:r>
            <a:r>
              <a:rPr lang="en-US" sz="8000" dirty="0" err="1"/>
              <a:t>NVMe</a:t>
            </a:r>
            <a:r>
              <a:rPr lang="en-US" sz="8000" dirty="0"/>
              <a:t>) </a:t>
            </a:r>
            <a:r>
              <a:rPr lang="en-US" sz="8000" dirty="0" err="1"/>
              <a:t>SpectrumScale</a:t>
            </a:r>
            <a:r>
              <a:rPr lang="en-US" sz="8000" dirty="0"/>
              <a:t> storage array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8000" dirty="0">
              <a:effectLst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8000" dirty="0"/>
              <a:t>Ideal Scenarios: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/>
              <a:t>Job needs multiple GPUs on a single node or multi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/>
              <a:t>Job (single or multi-GPU) is I/O intensive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/>
              <a:t>Job (single or multi-GPU) requires more than 40GB of GPU memory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4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3772-AC24-9AB5-3F1B-7F7F2976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access on Rivanna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19C78-A178-7922-18C5-1CB7DFFAC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POD nodes are contained in the </a:t>
            </a:r>
            <a:r>
              <a:rPr lang="en-US" dirty="0" err="1"/>
              <a:t>gpu</a:t>
            </a:r>
            <a:r>
              <a:rPr lang="en-US" dirty="0"/>
              <a:t> partition with a specific </a:t>
            </a:r>
            <a:r>
              <a:rPr lang="en-US" dirty="0" err="1"/>
              <a:t>Slurm</a:t>
            </a:r>
            <a:r>
              <a:rPr lang="en-US" dirty="0"/>
              <a:t> constraint.</a:t>
            </a:r>
          </a:p>
          <a:p>
            <a:endParaRPr lang="en-US" dirty="0"/>
          </a:p>
          <a:p>
            <a:r>
              <a:rPr lang="en-US" dirty="0" err="1"/>
              <a:t>Slurm</a:t>
            </a:r>
            <a:r>
              <a:rPr lang="en-US" dirty="0"/>
              <a:t> script:</a:t>
            </a:r>
          </a:p>
          <a:p>
            <a:pPr lvl="1"/>
            <a:r>
              <a:rPr lang="en-US" dirty="0"/>
              <a:t>#SBATCH -p </a:t>
            </a:r>
            <a:r>
              <a:rPr lang="en-US" dirty="0" err="1"/>
              <a:t>gpu</a:t>
            </a:r>
            <a:endParaRPr lang="en-US" dirty="0"/>
          </a:p>
          <a:p>
            <a:pPr lvl="1"/>
            <a:r>
              <a:rPr lang="en-US" dirty="0"/>
              <a:t>#SBATCH --</a:t>
            </a:r>
            <a:r>
              <a:rPr lang="en-US" dirty="0" err="1"/>
              <a:t>gres</a:t>
            </a:r>
            <a:r>
              <a:rPr lang="en-US" dirty="0"/>
              <a:t>=gpu:a100:X	# X number of GPUs</a:t>
            </a:r>
          </a:p>
          <a:p>
            <a:pPr lvl="1"/>
            <a:r>
              <a:rPr lang="en-US" dirty="0"/>
              <a:t>#SBATCH -C </a:t>
            </a:r>
            <a:r>
              <a:rPr lang="en-US" dirty="0" err="1"/>
              <a:t>gpupod</a:t>
            </a:r>
            <a:endParaRPr lang="en-US" dirty="0"/>
          </a:p>
          <a:p>
            <a:r>
              <a:rPr lang="en-US" dirty="0"/>
              <a:t>Open OnDemand</a:t>
            </a:r>
          </a:p>
          <a:p>
            <a:pPr lvl="1"/>
            <a:r>
              <a:rPr lang="en-US" dirty="0"/>
              <a:t>--constraint=</a:t>
            </a:r>
            <a:r>
              <a:rPr lang="en-US" dirty="0" err="1"/>
              <a:t>gpupod</a:t>
            </a:r>
            <a:endParaRPr lang="en-US" dirty="0" err="1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300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14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TensorFlow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example of deep learning; a neural network that has many layers.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software library, developed by the Google Brain Team.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TensorFlow already has the code to assign the data to the GPUs and do the heavy computational work; we simply have to give it the specifics for our data and model.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 err="1"/>
              <a:t>Keras</a:t>
            </a:r>
            <a:r>
              <a:rPr lang="en-US" dirty="0"/>
              <a:t> is an open-source deep learning library in Python that provides an easy-to-use interface </a:t>
            </a:r>
            <a:r>
              <a:rPr lang="en-US"/>
              <a:t>to TensorFlow.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tf.keras</a:t>
            </a:r>
            <a:r>
              <a:rPr lang="en-US" dirty="0"/>
              <a:t> is the  </a:t>
            </a:r>
            <a:r>
              <a:rPr lang="en-US" dirty="0" err="1"/>
              <a:t>Keras</a:t>
            </a:r>
            <a:r>
              <a:rPr lang="en-US" dirty="0"/>
              <a:t> API integrated into TensorFlow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Terminology: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Tensor:  A multi-dimensional array </a:t>
            </a:r>
            <a:endParaRPr lang="en-US"/>
          </a:p>
          <a:p>
            <a:endParaRPr lang="en-US" sz="1200" dirty="0"/>
          </a:p>
          <a:p>
            <a:pPr marL="0" indent="0">
              <a:buNone/>
            </a:pPr>
            <a:r>
              <a:rPr lang="en-US" sz="2400" dirty="0"/>
              <a:t>Example:  A sequence of images can be represented as a 4-D array:  [</a:t>
            </a:r>
            <a:r>
              <a:rPr lang="en-US" sz="2400" err="1"/>
              <a:t>image_num</a:t>
            </a:r>
            <a:r>
              <a:rPr lang="en-US" sz="2400" dirty="0"/>
              <a:t>, row, col, </a:t>
            </a:r>
            <a:r>
              <a:rPr lang="en-US" sz="2400" err="1"/>
              <a:t>color_channel</a:t>
            </a:r>
            <a:r>
              <a:rPr lang="en-US" sz="2400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+ Tensors can be used on a GPU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44832"/>
              </p:ext>
            </p:extLst>
          </p:nvPr>
        </p:nvGraphicFramePr>
        <p:xfrm>
          <a:off x="3200400" y="281940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4228"/>
              </p:ext>
            </p:extLst>
          </p:nvPr>
        </p:nvGraphicFramePr>
        <p:xfrm>
          <a:off x="3429000" y="303276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811265"/>
              </p:ext>
            </p:extLst>
          </p:nvPr>
        </p:nvGraphicFramePr>
        <p:xfrm>
          <a:off x="3657600" y="318516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104841"/>
              </p:ext>
            </p:extLst>
          </p:nvPr>
        </p:nvGraphicFramePr>
        <p:xfrm>
          <a:off x="5654040" y="281940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93287"/>
              </p:ext>
            </p:extLst>
          </p:nvPr>
        </p:nvGraphicFramePr>
        <p:xfrm>
          <a:off x="5882640" y="303276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78674"/>
              </p:ext>
            </p:extLst>
          </p:nvPr>
        </p:nvGraphicFramePr>
        <p:xfrm>
          <a:off x="6111240" y="318516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76807" y="5362694"/>
            <a:ext cx="947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#1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12959" y="5362694"/>
            <a:ext cx="947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#0</a:t>
            </a:r>
          </a:p>
        </p:txBody>
      </p:sp>
      <p:sp>
        <p:nvSpPr>
          <p:cNvPr id="22" name="Right Arrow 21"/>
          <p:cNvSpPr/>
          <p:nvPr/>
        </p:nvSpPr>
        <p:spPr>
          <a:xfrm rot="10139701">
            <a:off x="7346668" y="3496367"/>
            <a:ext cx="762000" cy="403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5596" y="3322148"/>
            <a:ext cx="219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Px_value</a:t>
            </a:r>
            <a:r>
              <a:rPr lang="en-US" dirty="0"/>
              <a:t>[1, 1, 3, 2]=1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 a  TensorFlow</a:t>
            </a:r>
          </a:p>
        </p:txBody>
      </p:sp>
    </p:spTree>
    <p:extLst>
      <p:ext uri="{BB962C8B-B14F-4D97-AF65-F5344CB8AC3E}">
        <p14:creationId xmlns:p14="http://schemas.microsoft.com/office/powerpoint/2010/main" val="1526533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AFE1-CA0D-4F85-7CB9-98E1B8E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Tensor Flow:  General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467C-E099-AA7F-385F-76B102AF18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Import Modules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 the data into a training set and a test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Preprocess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the Network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model- Compile, Checkpointing, </a:t>
            </a:r>
            <a:r>
              <a:rPr lang="en-US" dirty="0" err="1"/>
              <a:t>EarlyStopping</a:t>
            </a:r>
            <a:r>
              <a:rPr lang="en-US" dirty="0"/>
              <a:t> and Fitting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model to the test data and display the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Loading a checkpointed model</a:t>
            </a:r>
          </a:p>
        </p:txBody>
      </p:sp>
    </p:spTree>
    <p:extLst>
      <p:ext uri="{BB962C8B-B14F-4D97-AF65-F5344CB8AC3E}">
        <p14:creationId xmlns:p14="http://schemas.microsoft.com/office/powerpoint/2010/main" val="310280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Import Modules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334530" y="2423160"/>
            <a:ext cx="10857470" cy="3818985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tensorflow.keras</a:t>
            </a:r>
            <a:r>
              <a:rPr lang="en-US" dirty="0"/>
              <a:t> import Sequential </a:t>
            </a:r>
          </a:p>
          <a:p>
            <a:r>
              <a:rPr lang="en-US" dirty="0"/>
              <a:t>from </a:t>
            </a:r>
            <a:r>
              <a:rPr lang="en-US" dirty="0" err="1"/>
              <a:t>tensorflow.keras.layers</a:t>
            </a:r>
            <a:r>
              <a:rPr lang="en-US" dirty="0"/>
              <a:t> import Dense, Dropout </a:t>
            </a:r>
          </a:p>
          <a:p>
            <a:r>
              <a:rPr lang="en-US" dirty="0"/>
              <a:t>from </a:t>
            </a:r>
            <a:r>
              <a:rPr lang="en-US" dirty="0" err="1"/>
              <a:t>tensorflow.keras.utils</a:t>
            </a:r>
            <a:r>
              <a:rPr lang="en-US" dirty="0"/>
              <a:t> import </a:t>
            </a:r>
            <a:r>
              <a:rPr lang="en-US" dirty="0" err="1"/>
              <a:t>to_categorical</a:t>
            </a:r>
            <a:r>
              <a:rPr lang="en-US" dirty="0"/>
              <a:t> </a:t>
            </a:r>
          </a:p>
          <a:p>
            <a:r>
              <a:rPr lang="en-US" dirty="0"/>
              <a:t>from </a:t>
            </a:r>
            <a:r>
              <a:rPr lang="en-US" dirty="0" err="1"/>
              <a:t>tensorflow.keras.optimizers</a:t>
            </a:r>
            <a:r>
              <a:rPr lang="en-US" dirty="0"/>
              <a:t> import SGD</a:t>
            </a:r>
          </a:p>
        </p:txBody>
      </p:sp>
    </p:spTree>
    <p:extLst>
      <p:ext uri="{BB962C8B-B14F-4D97-AF65-F5344CB8AC3E}">
        <p14:creationId xmlns:p14="http://schemas.microsoft.com/office/powerpoint/2010/main" val="29505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Read in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10322031" cy="3818985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 err="1"/>
              <a:t>data_file</a:t>
            </a:r>
            <a:r>
              <a:rPr lang="en-US" dirty="0"/>
              <a:t> = 'Data/cancer_data.csv'</a:t>
            </a:r>
          </a:p>
          <a:p>
            <a:r>
              <a:rPr lang="en-US" dirty="0" err="1"/>
              <a:t>target_file</a:t>
            </a:r>
            <a:r>
              <a:rPr lang="en-US" dirty="0"/>
              <a:t> = 'Data/cancer_target.csv'</a:t>
            </a:r>
          </a:p>
          <a:p>
            <a:r>
              <a:rPr lang="en-US" dirty="0" err="1"/>
              <a:t>cancer_data</a:t>
            </a:r>
            <a:r>
              <a:rPr lang="en-US" dirty="0"/>
              <a:t>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data_file,dtype</a:t>
            </a:r>
            <a:r>
              <a:rPr lang="en-US" dirty="0"/>
              <a:t>=float,</a:t>
            </a:r>
          </a:p>
          <a:p>
            <a:r>
              <a:rPr lang="en-US" dirty="0"/>
              <a:t>delimiter=',')</a:t>
            </a:r>
          </a:p>
          <a:p>
            <a:r>
              <a:rPr lang="en-US" dirty="0" err="1"/>
              <a:t>cancer_target</a:t>
            </a:r>
            <a:r>
              <a:rPr lang="en-US" dirty="0"/>
              <a:t>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target_file</a:t>
            </a:r>
            <a:r>
              <a:rPr lang="en-US" dirty="0"/>
              <a:t>, </a:t>
            </a:r>
            <a:r>
              <a:rPr lang="en-US" dirty="0" err="1"/>
              <a:t>dtype</a:t>
            </a:r>
            <a:r>
              <a:rPr lang="en-US" dirty="0"/>
              <a:t>=float, delimiter=',')</a:t>
            </a:r>
          </a:p>
        </p:txBody>
      </p:sp>
    </p:spTree>
    <p:extLst>
      <p:ext uri="{BB962C8B-B14F-4D97-AF65-F5344CB8AC3E}">
        <p14:creationId xmlns:p14="http://schemas.microsoft.com/office/powerpoint/2010/main" val="37880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Deep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E62E3-14E7-E636-0FD8-1FBAB4DC6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16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Split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model_selection</a:t>
            </a:r>
            <a:endParaRPr lang="en-US" dirty="0"/>
          </a:p>
          <a:p>
            <a:r>
              <a:rPr lang="en-US" dirty="0" err="1"/>
              <a:t>test_size</a:t>
            </a:r>
            <a:r>
              <a:rPr lang="en-US" dirty="0"/>
              <a:t> = 0.30</a:t>
            </a:r>
          </a:p>
          <a:p>
            <a:r>
              <a:rPr lang="en-US" dirty="0"/>
              <a:t>seed = 7</a:t>
            </a:r>
          </a:p>
          <a:p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test_data</a:t>
            </a:r>
            <a:r>
              <a:rPr lang="en-US" dirty="0"/>
              <a:t>, </a:t>
            </a:r>
            <a:r>
              <a:rPr lang="en-US" dirty="0" err="1"/>
              <a:t>train_target</a:t>
            </a:r>
            <a:r>
              <a:rPr lang="en-US" dirty="0"/>
              <a:t>, </a:t>
            </a:r>
            <a:r>
              <a:rPr lang="en-US" dirty="0" err="1"/>
              <a:t>test_target</a:t>
            </a:r>
            <a:r>
              <a:rPr lang="en-US" dirty="0"/>
              <a:t> = </a:t>
            </a:r>
            <a:r>
              <a:rPr lang="en-US" dirty="0" err="1"/>
              <a:t>model_selection.train_test_split</a:t>
            </a:r>
            <a:r>
              <a:rPr lang="en-US" dirty="0"/>
              <a:t>(</a:t>
            </a:r>
            <a:r>
              <a:rPr lang="en-US" dirty="0" err="1"/>
              <a:t>cancer_data,cancer_target</a:t>
            </a:r>
            <a:r>
              <a:rPr lang="en-US" dirty="0"/>
              <a:t>, </a:t>
            </a:r>
            <a:r>
              <a:rPr lang="en-US" dirty="0" err="1"/>
              <a:t>test_size</a:t>
            </a:r>
            <a:r>
              <a:rPr lang="en-US" dirty="0"/>
              <a:t>=</a:t>
            </a:r>
            <a:r>
              <a:rPr lang="en-US" dirty="0" err="1"/>
              <a:t>test_size</a:t>
            </a:r>
            <a:r>
              <a:rPr lang="en-US" dirty="0"/>
              <a:t>, </a:t>
            </a:r>
          </a:p>
          <a:p>
            <a:r>
              <a:rPr lang="en-US" dirty="0" err="1"/>
              <a:t>random_state</a:t>
            </a:r>
            <a:r>
              <a:rPr lang="en-US" dirty="0"/>
              <a:t>=seed)</a:t>
            </a:r>
          </a:p>
        </p:txBody>
      </p:sp>
    </p:spTree>
    <p:extLst>
      <p:ext uri="{BB962C8B-B14F-4D97-AF65-F5344CB8AC3E}">
        <p14:creationId xmlns:p14="http://schemas.microsoft.com/office/powerpoint/2010/main" val="422886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Pre-process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from </a:t>
            </a:r>
            <a:r>
              <a:rPr lang="en-US" dirty="0" err="1"/>
              <a:t>sklearn.preprocessing</a:t>
            </a:r>
            <a:r>
              <a:rPr lang="en-US" dirty="0"/>
              <a:t> import </a:t>
            </a:r>
            <a:r>
              <a:rPr lang="en-US" dirty="0" err="1"/>
              <a:t>StandardScaler</a:t>
            </a:r>
            <a:r>
              <a:rPr lang="en-US" dirty="0"/>
              <a:t> </a:t>
            </a:r>
          </a:p>
          <a:p>
            <a:r>
              <a:rPr lang="en-US" dirty="0"/>
              <a:t>scaler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r>
              <a:rPr lang="en-US" dirty="0"/>
              <a:t># Fit only to the training data </a:t>
            </a:r>
          </a:p>
          <a:p>
            <a:r>
              <a:rPr lang="en-US" dirty="0" err="1"/>
              <a:t>scaler.fit</a:t>
            </a:r>
            <a:r>
              <a:rPr lang="en-US" dirty="0"/>
              <a:t>(</a:t>
            </a:r>
            <a:r>
              <a:rPr lang="en-US" dirty="0" err="1"/>
              <a:t>train_data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Now apply the transformations to the data: </a:t>
            </a:r>
          </a:p>
          <a:p>
            <a:r>
              <a:rPr lang="en-US" dirty="0" err="1"/>
              <a:t>x_train</a:t>
            </a:r>
            <a:r>
              <a:rPr lang="en-US" dirty="0"/>
              <a:t> = </a:t>
            </a:r>
            <a:r>
              <a:rPr lang="en-US" dirty="0" err="1"/>
              <a:t>scaler.transform</a:t>
            </a:r>
            <a:r>
              <a:rPr lang="en-US" dirty="0"/>
              <a:t>(</a:t>
            </a:r>
            <a:r>
              <a:rPr lang="en-US" dirty="0" err="1"/>
              <a:t>train_data</a:t>
            </a:r>
            <a:r>
              <a:rPr lang="en-US" dirty="0"/>
              <a:t>) </a:t>
            </a:r>
          </a:p>
          <a:p>
            <a:r>
              <a:rPr lang="en-US" dirty="0" err="1"/>
              <a:t>x_test</a:t>
            </a:r>
            <a:r>
              <a:rPr lang="en-US" dirty="0"/>
              <a:t> = </a:t>
            </a:r>
            <a:r>
              <a:rPr lang="en-US" dirty="0" err="1"/>
              <a:t>scaler.transform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Convert the classes to ‘one-hot’ vector </a:t>
            </a:r>
          </a:p>
          <a:p>
            <a:r>
              <a:rPr lang="en-US" dirty="0" err="1"/>
              <a:t>y_train</a:t>
            </a:r>
            <a:r>
              <a:rPr lang="en-US" dirty="0"/>
              <a:t> = </a:t>
            </a:r>
            <a:r>
              <a:rPr lang="en-US" dirty="0" err="1"/>
              <a:t>to_categorical</a:t>
            </a:r>
            <a:r>
              <a:rPr lang="en-US" dirty="0"/>
              <a:t>(</a:t>
            </a:r>
            <a:r>
              <a:rPr lang="en-US" dirty="0" err="1"/>
              <a:t>train_target</a:t>
            </a:r>
            <a:r>
              <a:rPr lang="en-US" dirty="0"/>
              <a:t>, </a:t>
            </a:r>
            <a:r>
              <a:rPr lang="en-US" dirty="0" err="1"/>
              <a:t>num_classes</a:t>
            </a:r>
            <a:r>
              <a:rPr lang="en-US" dirty="0"/>
              <a:t>=2) </a:t>
            </a:r>
          </a:p>
          <a:p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to_categorical</a:t>
            </a:r>
            <a:r>
              <a:rPr lang="en-US" dirty="0"/>
              <a:t>(</a:t>
            </a:r>
            <a:r>
              <a:rPr lang="en-US" dirty="0" err="1"/>
              <a:t>test_target</a:t>
            </a:r>
            <a:r>
              <a:rPr lang="en-US" dirty="0"/>
              <a:t>, </a:t>
            </a:r>
            <a:r>
              <a:rPr lang="en-US" dirty="0" err="1"/>
              <a:t>num_classes</a:t>
            </a:r>
            <a:r>
              <a:rPr lang="en-US" dirty="0"/>
              <a:t>=2)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3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Design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model = Sequential() </a:t>
            </a:r>
          </a:p>
          <a:p>
            <a:r>
              <a:rPr lang="en-US" dirty="0" err="1"/>
              <a:t>model.add</a:t>
            </a:r>
            <a:r>
              <a:rPr lang="en-US" dirty="0"/>
              <a:t>(Dense(30, activation='</a:t>
            </a:r>
            <a:r>
              <a:rPr lang="en-US" dirty="0" err="1"/>
              <a:t>relu</a:t>
            </a:r>
            <a:r>
              <a:rPr lang="en-US" dirty="0"/>
              <a:t>', </a:t>
            </a:r>
            <a:r>
              <a:rPr lang="en-US" dirty="0" err="1"/>
              <a:t>input_dim</a:t>
            </a:r>
            <a:r>
              <a:rPr lang="en-US" dirty="0"/>
              <a:t>=30)) </a:t>
            </a:r>
          </a:p>
          <a:p>
            <a:r>
              <a:rPr lang="en-US" dirty="0" err="1"/>
              <a:t>model.add</a:t>
            </a:r>
            <a:r>
              <a:rPr lang="en-US" dirty="0"/>
              <a:t>(Dropout(0.5)) </a:t>
            </a:r>
          </a:p>
          <a:p>
            <a:r>
              <a:rPr lang="en-US" dirty="0" err="1"/>
              <a:t>model.add</a:t>
            </a:r>
            <a:r>
              <a:rPr lang="en-US" dirty="0"/>
              <a:t>(Dense(60, activation='</a:t>
            </a:r>
            <a:r>
              <a:rPr lang="en-US" dirty="0" err="1"/>
              <a:t>relu</a:t>
            </a:r>
            <a:r>
              <a:rPr lang="en-US" dirty="0"/>
              <a:t>')) </a:t>
            </a:r>
          </a:p>
          <a:p>
            <a:r>
              <a:rPr lang="en-US" dirty="0" err="1"/>
              <a:t>model.add</a:t>
            </a:r>
            <a:r>
              <a:rPr lang="en-US" dirty="0"/>
              <a:t>(Dropout(0.5)) </a:t>
            </a:r>
          </a:p>
          <a:p>
            <a:r>
              <a:rPr lang="en-US" dirty="0" err="1"/>
              <a:t>model.add</a:t>
            </a:r>
            <a:r>
              <a:rPr lang="en-US" dirty="0"/>
              <a:t>(Dense(2, activation='</a:t>
            </a:r>
            <a:r>
              <a:rPr lang="en-US" dirty="0" err="1"/>
              <a:t>softmax</a:t>
            </a:r>
            <a:r>
              <a:rPr lang="en-US" dirty="0"/>
              <a:t>')) </a:t>
            </a:r>
          </a:p>
          <a:p>
            <a:r>
              <a:rPr lang="en-US" dirty="0"/>
              <a:t>print(</a:t>
            </a:r>
            <a:r>
              <a:rPr lang="en-US" dirty="0" err="1"/>
              <a:t>model.summary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7925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Compile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sgd</a:t>
            </a:r>
            <a:r>
              <a:rPr lang="en-US" dirty="0"/>
              <a:t> = SGD(</a:t>
            </a:r>
            <a:r>
              <a:rPr lang="en-US" dirty="0" err="1"/>
              <a:t>learning_rate</a:t>
            </a:r>
            <a:r>
              <a:rPr lang="en-US" dirty="0"/>
              <a:t>=0.01, decay=1e-6, momentum=0.9, </a:t>
            </a:r>
            <a:r>
              <a:rPr lang="en-US" dirty="0" err="1"/>
              <a:t>nesterov</a:t>
            </a:r>
            <a:r>
              <a:rPr lang="en-US" dirty="0"/>
              <a:t>=True) </a:t>
            </a:r>
          </a:p>
          <a:p>
            <a:endParaRPr lang="en-US" dirty="0"/>
          </a:p>
          <a:p>
            <a:r>
              <a:rPr lang="en-US" dirty="0" err="1"/>
              <a:t>model.compile</a:t>
            </a:r>
            <a:r>
              <a:rPr lang="en-US" dirty="0"/>
              <a:t>(loss='</a:t>
            </a:r>
            <a:r>
              <a:rPr lang="en-US" dirty="0" err="1"/>
              <a:t>categorical_crossentropy</a:t>
            </a:r>
            <a:r>
              <a:rPr lang="en-US" dirty="0"/>
              <a:t>', optimizer=</a:t>
            </a:r>
            <a:r>
              <a:rPr lang="en-US" dirty="0" err="1"/>
              <a:t>sgd</a:t>
            </a:r>
            <a:r>
              <a:rPr lang="en-US" dirty="0"/>
              <a:t>,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293390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Checkpointing and </a:t>
            </a:r>
            <a:r>
              <a:rPr lang="en-US" dirty="0" err="1"/>
              <a:t>Earlystopping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filepath</a:t>
            </a:r>
            <a:r>
              <a:rPr lang="en-US" dirty="0"/>
              <a:t>="weights.best.hdf5”</a:t>
            </a:r>
          </a:p>
          <a:p>
            <a:endParaRPr lang="en-US" dirty="0"/>
          </a:p>
          <a:p>
            <a:r>
              <a:rPr lang="en-US" dirty="0"/>
              <a:t>checkpoint = </a:t>
            </a:r>
            <a:r>
              <a:rPr lang="en-US" dirty="0" err="1"/>
              <a:t>ModelCheckpoint</a:t>
            </a:r>
            <a:r>
              <a:rPr lang="en-US" dirty="0"/>
              <a:t>(</a:t>
            </a:r>
            <a:r>
              <a:rPr lang="en-US" dirty="0" err="1"/>
              <a:t>filepath</a:t>
            </a:r>
            <a:r>
              <a:rPr lang="en-US" dirty="0"/>
              <a:t>, monitor='</a:t>
            </a:r>
            <a:r>
              <a:rPr lang="en-US" dirty="0" err="1"/>
              <a:t>val_accuracy</a:t>
            </a:r>
            <a:r>
              <a:rPr lang="en-US" dirty="0"/>
              <a:t>', verbose=0, </a:t>
            </a:r>
            <a:r>
              <a:rPr lang="en-US" dirty="0" err="1"/>
              <a:t>save_best_only</a:t>
            </a:r>
            <a:r>
              <a:rPr lang="en-US" dirty="0"/>
              <a:t>=True, mode='max')</a:t>
            </a:r>
          </a:p>
          <a:p>
            <a:endParaRPr lang="en-US" dirty="0"/>
          </a:p>
          <a:p>
            <a:r>
              <a:rPr lang="en-US" dirty="0"/>
              <a:t>es = </a:t>
            </a:r>
            <a:r>
              <a:rPr lang="en-US" dirty="0" err="1"/>
              <a:t>EarlyStopping</a:t>
            </a:r>
            <a:r>
              <a:rPr lang="en-US" dirty="0"/>
              <a:t>(monitor='</a:t>
            </a:r>
            <a:r>
              <a:rPr lang="en-US" dirty="0" err="1"/>
              <a:t>val_accuracy</a:t>
            </a:r>
            <a:r>
              <a:rPr lang="en-US" dirty="0"/>
              <a:t>', patience=5) </a:t>
            </a:r>
          </a:p>
          <a:p>
            <a:r>
              <a:rPr lang="en-US" dirty="0" err="1"/>
              <a:t>callbacks_list</a:t>
            </a:r>
            <a:r>
              <a:rPr lang="en-US" dirty="0"/>
              <a:t> = [checkpoint, es]</a:t>
            </a:r>
          </a:p>
        </p:txBody>
      </p:sp>
    </p:spTree>
    <p:extLst>
      <p:ext uri="{BB962C8B-B14F-4D97-AF65-F5344CB8AC3E}">
        <p14:creationId xmlns:p14="http://schemas.microsoft.com/office/powerpoint/2010/main" val="22638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Fit and Save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b_size</a:t>
            </a:r>
            <a:r>
              <a:rPr lang="en-US" dirty="0"/>
              <a:t> = int(.8*</a:t>
            </a:r>
            <a:r>
              <a:rPr lang="en-US" dirty="0" err="1"/>
              <a:t>x_train.shape</a:t>
            </a:r>
            <a:r>
              <a:rPr lang="en-US" dirty="0"/>
              <a:t>[0])</a:t>
            </a:r>
          </a:p>
          <a:p>
            <a:endParaRPr lang="en-US" dirty="0"/>
          </a:p>
          <a:p>
            <a:r>
              <a:rPr lang="en-US" dirty="0"/>
              <a:t>history = </a:t>
            </a: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validation_split</a:t>
            </a:r>
            <a:r>
              <a:rPr lang="en-US" dirty="0"/>
              <a:t>=0.33, epochs=300, </a:t>
            </a:r>
            <a:r>
              <a:rPr lang="en-US" dirty="0" err="1"/>
              <a:t>batch_size</a:t>
            </a:r>
            <a:r>
              <a:rPr lang="en-US" dirty="0"/>
              <a:t>=</a:t>
            </a:r>
            <a:r>
              <a:rPr lang="en-US" dirty="0" err="1"/>
              <a:t>b_size</a:t>
            </a:r>
            <a:r>
              <a:rPr lang="en-US" dirty="0"/>
              <a:t>, callbacks=</a:t>
            </a:r>
            <a:r>
              <a:rPr lang="en-US" dirty="0" err="1"/>
              <a:t>callbacks_list</a:t>
            </a:r>
            <a:r>
              <a:rPr lang="en-US" dirty="0"/>
              <a:t>, verbose=1)</a:t>
            </a:r>
          </a:p>
          <a:p>
            <a:endParaRPr lang="en-US" dirty="0"/>
          </a:p>
          <a:p>
            <a:r>
              <a:rPr lang="en-US" dirty="0" err="1"/>
              <a:t>model.save</a:t>
            </a:r>
            <a:r>
              <a:rPr lang="en-US" dirty="0"/>
              <a:t>('model.h5')</a:t>
            </a:r>
          </a:p>
        </p:txBody>
      </p:sp>
    </p:spTree>
    <p:extLst>
      <p:ext uri="{BB962C8B-B14F-4D97-AF65-F5344CB8AC3E}">
        <p14:creationId xmlns:p14="http://schemas.microsoft.com/office/powerpoint/2010/main" val="3090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 Plot the Learning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plt.title</a:t>
            </a:r>
            <a:r>
              <a:rPr lang="en-US" dirty="0"/>
              <a:t>('Learning Curves')</a:t>
            </a:r>
          </a:p>
          <a:p>
            <a:r>
              <a:rPr lang="en-US" dirty="0" err="1"/>
              <a:t>plt.xlabel</a:t>
            </a:r>
            <a:r>
              <a:rPr lang="en-US" dirty="0"/>
              <a:t>('Epoch')</a:t>
            </a:r>
          </a:p>
          <a:p>
            <a:r>
              <a:rPr lang="en-US" dirty="0" err="1"/>
              <a:t>plt.ylabel</a:t>
            </a:r>
            <a:r>
              <a:rPr lang="en-US" dirty="0"/>
              <a:t>('Cross Entropy')</a:t>
            </a:r>
          </a:p>
          <a:p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history.history</a:t>
            </a:r>
            <a:r>
              <a:rPr lang="en-US" dirty="0"/>
              <a:t>['loss'], label='train')</a:t>
            </a:r>
          </a:p>
          <a:p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history.history</a:t>
            </a:r>
            <a:r>
              <a:rPr lang="en-US" dirty="0"/>
              <a:t>['</a:t>
            </a:r>
            <a:r>
              <a:rPr lang="en-US" dirty="0" err="1"/>
              <a:t>val_loss</a:t>
            </a:r>
            <a:r>
              <a:rPr lang="en-US" dirty="0"/>
              <a:t>'], label='</a:t>
            </a:r>
            <a:r>
              <a:rPr lang="en-US" dirty="0" err="1"/>
              <a:t>val</a:t>
            </a:r>
            <a:r>
              <a:rPr lang="en-US" dirty="0"/>
              <a:t>')</a:t>
            </a:r>
          </a:p>
          <a:p>
            <a:r>
              <a:rPr lang="en-US" dirty="0" err="1"/>
              <a:t>plt.legend</a:t>
            </a:r>
            <a:r>
              <a:rPr lang="en-US" dirty="0"/>
              <a:t>()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162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Apply the Model to Test Data and Evaluate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9531198" cy="38189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predictions = </a:t>
            </a:r>
            <a:r>
              <a:rPr lang="en-US" dirty="0" err="1"/>
              <a:t>np.argmax</a:t>
            </a:r>
            <a:r>
              <a:rPr lang="en-US" dirty="0"/>
              <a:t>(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), axis=-1)</a:t>
            </a:r>
          </a:p>
          <a:p>
            <a:endParaRPr lang="en-US" dirty="0"/>
          </a:p>
          <a:p>
            <a:r>
              <a:rPr lang="en-US" dirty="0"/>
              <a:t>score = </a:t>
            </a:r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batch_size</a:t>
            </a:r>
            <a:r>
              <a:rPr lang="en-US" dirty="0"/>
              <a:t>=</a:t>
            </a:r>
            <a:r>
              <a:rPr lang="en-US" dirty="0" err="1"/>
              <a:t>b_size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print('\</a:t>
            </a:r>
            <a:r>
              <a:rPr lang="en-US" dirty="0" err="1"/>
              <a:t>nAccuracy</a:t>
            </a:r>
            <a:r>
              <a:rPr lang="en-US" dirty="0"/>
              <a:t>:  %.3f' % score[1])</a:t>
            </a:r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r>
              <a:rPr lang="en-US" dirty="0"/>
              <a:t> </a:t>
            </a:r>
          </a:p>
          <a:p>
            <a:r>
              <a:rPr lang="en-US" dirty="0"/>
              <a:t>print(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test_target</a:t>
            </a:r>
            <a:r>
              <a:rPr lang="en-US" dirty="0"/>
              <a:t>, predictions))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8.1 Loading a Checkpointed NN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10268802" cy="381898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# This assumes you already know the structure of the NN model since checkpointing only saves the weights.</a:t>
            </a:r>
          </a:p>
          <a:p>
            <a:endParaRPr lang="en-US" dirty="0"/>
          </a:p>
          <a:p>
            <a:r>
              <a:rPr lang="en-US" dirty="0"/>
              <a:t>model_2 = Sequential() </a:t>
            </a:r>
          </a:p>
          <a:p>
            <a:r>
              <a:rPr lang="en-US" dirty="0"/>
              <a:t>model_2.add(Dense(30, activation='</a:t>
            </a:r>
            <a:r>
              <a:rPr lang="en-US" dirty="0" err="1"/>
              <a:t>relu</a:t>
            </a:r>
            <a:r>
              <a:rPr lang="en-US" dirty="0"/>
              <a:t>', </a:t>
            </a:r>
            <a:r>
              <a:rPr lang="en-US" dirty="0" err="1"/>
              <a:t>input_dim</a:t>
            </a:r>
            <a:r>
              <a:rPr lang="en-US" dirty="0"/>
              <a:t>=30)) </a:t>
            </a:r>
          </a:p>
          <a:p>
            <a:r>
              <a:rPr lang="en-US" dirty="0"/>
              <a:t>model_2.add(Dropout(0.5)) </a:t>
            </a:r>
          </a:p>
          <a:p>
            <a:r>
              <a:rPr lang="en-US" dirty="0"/>
              <a:t>model_2.add(Dense(60, activation='</a:t>
            </a:r>
            <a:r>
              <a:rPr lang="en-US" dirty="0" err="1"/>
              <a:t>relu</a:t>
            </a:r>
            <a:r>
              <a:rPr lang="en-US" dirty="0"/>
              <a:t>')) </a:t>
            </a:r>
          </a:p>
          <a:p>
            <a:r>
              <a:rPr lang="en-US" dirty="0"/>
              <a:t>model_2.add(Dropout(0.5)) </a:t>
            </a:r>
          </a:p>
          <a:p>
            <a:r>
              <a:rPr lang="en-US" dirty="0"/>
              <a:t>model_2.add(Dense(2, activation='</a:t>
            </a:r>
            <a:r>
              <a:rPr lang="en-US" dirty="0" err="1"/>
              <a:t>softmax</a:t>
            </a:r>
            <a:r>
              <a:rPr lang="en-US" dirty="0"/>
              <a:t>')) </a:t>
            </a:r>
          </a:p>
          <a:p>
            <a:endParaRPr lang="en-US" dirty="0"/>
          </a:p>
          <a:p>
            <a:r>
              <a:rPr lang="en-US" dirty="0"/>
              <a:t># load weights</a:t>
            </a:r>
          </a:p>
          <a:p>
            <a:r>
              <a:rPr lang="en-US" dirty="0"/>
              <a:t>model_2.load_weights("weights.best.hdf5")</a:t>
            </a:r>
          </a:p>
          <a:p>
            <a:endParaRPr lang="en-US" dirty="0"/>
          </a:p>
          <a:p>
            <a:r>
              <a:rPr lang="en-US" dirty="0"/>
              <a:t># Compile model (required to make predictions)</a:t>
            </a:r>
          </a:p>
          <a:p>
            <a:r>
              <a:rPr lang="en-US" dirty="0"/>
              <a:t>model_2.compile(loss='</a:t>
            </a:r>
            <a:r>
              <a:rPr lang="en-US" dirty="0" err="1"/>
              <a:t>categorical_crossentropy</a:t>
            </a:r>
            <a:r>
              <a:rPr lang="en-US" dirty="0"/>
              <a:t>', optimizer=</a:t>
            </a:r>
            <a:r>
              <a:rPr lang="en-US" dirty="0" err="1"/>
              <a:t>sgd</a:t>
            </a:r>
            <a:r>
              <a:rPr lang="en-US" dirty="0"/>
              <a:t>, metrics=['accuracy'])</a:t>
            </a:r>
          </a:p>
          <a:p>
            <a:endParaRPr lang="en-US" dirty="0"/>
          </a:p>
          <a:p>
            <a:r>
              <a:rPr lang="en-US" dirty="0"/>
              <a:t># estimate accuracy on whole dataset using loaded weights</a:t>
            </a:r>
          </a:p>
          <a:p>
            <a:r>
              <a:rPr lang="en-US" dirty="0"/>
              <a:t>scores = model_2.evaluate(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, verbose=0)</a:t>
            </a:r>
          </a:p>
          <a:p>
            <a:r>
              <a:rPr lang="en-US" dirty="0"/>
              <a:t>print("%s: %.2f%%" % (model_2.metrics_names[1], scores[1]*100))</a:t>
            </a:r>
          </a:p>
        </p:txBody>
      </p:sp>
    </p:spTree>
    <p:extLst>
      <p:ext uri="{BB962C8B-B14F-4D97-AF65-F5344CB8AC3E}">
        <p14:creationId xmlns:p14="http://schemas.microsoft.com/office/powerpoint/2010/main" val="17016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8.2 Loading a Saved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10268802" cy="3818985"/>
          </a:xfrm>
        </p:spPr>
        <p:txBody>
          <a:bodyPr>
            <a:normAutofit/>
          </a:bodyPr>
          <a:lstStyle/>
          <a:p>
            <a:r>
              <a:rPr lang="en-US" dirty="0"/>
              <a:t>from </a:t>
            </a:r>
            <a:r>
              <a:rPr lang="en-US" dirty="0" err="1"/>
              <a:t>tensorflow.keras.models</a:t>
            </a:r>
            <a:r>
              <a:rPr lang="en-US" dirty="0"/>
              <a:t> import </a:t>
            </a:r>
            <a:r>
              <a:rPr lang="en-US" dirty="0" err="1"/>
              <a:t>load_model</a:t>
            </a:r>
            <a:endParaRPr lang="en-US" dirty="0"/>
          </a:p>
          <a:p>
            <a:r>
              <a:rPr lang="en-US" dirty="0"/>
              <a:t>model_3 = </a:t>
            </a:r>
            <a:r>
              <a:rPr lang="en-US" dirty="0" err="1"/>
              <a:t>load_model</a:t>
            </a:r>
            <a:r>
              <a:rPr lang="en-US" dirty="0"/>
              <a:t>('model.h5')</a:t>
            </a:r>
          </a:p>
          <a:p>
            <a:endParaRPr lang="en-US" dirty="0"/>
          </a:p>
          <a:p>
            <a:r>
              <a:rPr lang="en-US" dirty="0"/>
              <a:t>row_3 = </a:t>
            </a:r>
            <a:r>
              <a:rPr lang="en-US" dirty="0" err="1"/>
              <a:t>x_test</a:t>
            </a:r>
            <a:r>
              <a:rPr lang="en-US" dirty="0"/>
              <a:t>[-100].reshape((1,-1))</a:t>
            </a:r>
          </a:p>
          <a:p>
            <a:r>
              <a:rPr lang="en-US" dirty="0"/>
              <a:t>prediction_3 = </a:t>
            </a:r>
            <a:r>
              <a:rPr lang="en-US" dirty="0" err="1"/>
              <a:t>np.argmax</a:t>
            </a:r>
            <a:r>
              <a:rPr lang="en-US" dirty="0"/>
              <a:t>(</a:t>
            </a:r>
            <a:r>
              <a:rPr lang="en-US" dirty="0" err="1"/>
              <a:t>model.predict</a:t>
            </a:r>
            <a:r>
              <a:rPr lang="en-US" dirty="0"/>
              <a:t>(row_3), axis=-1)</a:t>
            </a:r>
          </a:p>
          <a:p>
            <a:r>
              <a:rPr lang="en-US" dirty="0"/>
              <a:t>print(prediction_3)</a:t>
            </a:r>
          </a:p>
        </p:txBody>
      </p:sp>
    </p:spTree>
    <p:extLst>
      <p:ext uri="{BB962C8B-B14F-4D97-AF65-F5344CB8AC3E}">
        <p14:creationId xmlns:p14="http://schemas.microsoft.com/office/powerpoint/2010/main" val="18154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8A72FD3-DF46-7AD6-0D39-6C43AC0C4BE2}"/>
              </a:ext>
            </a:extLst>
          </p:cNvPr>
          <p:cNvPicPr preferRelativeResize="0"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86873" y="1033144"/>
            <a:ext cx="10018254" cy="42762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C6E9D-AAB6-D654-A044-B955ED045811}"/>
              </a:ext>
            </a:extLst>
          </p:cNvPr>
          <p:cNvSpPr txBox="1"/>
          <p:nvPr/>
        </p:nvSpPr>
        <p:spPr>
          <a:xfrm>
            <a:off x="2467897" y="5577773"/>
            <a:ext cx="694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www.edureka.co</a:t>
            </a:r>
            <a:r>
              <a:rPr lang="en-US" dirty="0"/>
              <a:t>/blog/ai-vs-machine-learning-vs-deep-learning/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108591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</a:t>
            </a:r>
            <a:r>
              <a:rPr lang="en-US" dirty="0" err="1"/>
              <a:t>TensorFlow</a:t>
            </a:r>
            <a:r>
              <a:rPr lang="en-US" dirty="0"/>
              <a:t>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</a:t>
            </a:r>
            <a:r>
              <a:rPr lang="en-US" sz="2400" dirty="0" err="1"/>
              <a:t>TensorFlow</a:t>
            </a:r>
            <a:r>
              <a:rPr lang="en-US" sz="2400" dirty="0"/>
              <a:t> code: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Py_ex2_TensorFlow.ipynb</a:t>
            </a:r>
          </a:p>
        </p:txBody>
      </p:sp>
    </p:spTree>
    <p:extLst>
      <p:ext uri="{BB962C8B-B14F-4D97-AF65-F5344CB8AC3E}">
        <p14:creationId xmlns:p14="http://schemas.microsoft.com/office/powerpoint/2010/main" val="11548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438946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Convolutional Neural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Originally, convolutional neural networks (CNNs) were a technique for analyzing images.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Applications have expanded to include analysis of text, video, </a:t>
            </a:r>
            <a:r>
              <a:rPr lang="en-US"/>
              <a:t>and audio.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/>
              <a:t>CNNs apply multiple neural networks to subsets of a whole image in order to identify parts of the image. 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behind CNN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47290" y="1226059"/>
            <a:ext cx="5644710" cy="3578172"/>
          </a:xfrm>
        </p:spPr>
      </p:pic>
      <p:sp>
        <p:nvSpPr>
          <p:cNvPr id="4" name="Rectangle 3"/>
          <p:cNvSpPr/>
          <p:nvPr/>
        </p:nvSpPr>
        <p:spPr>
          <a:xfrm>
            <a:off x="6477000" y="5040451"/>
            <a:ext cx="3807080" cy="120032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Image borrowed from https://tekrighter.wordpress.com/2014/03/13/metabolomics-elephants-and-blind-men/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0"/>
            <a:ext cx="4495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Recall the old joke about the blind-folded scientists trying to identify an elephant.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CNN works in a similar way. It breaks an image down into smaller parts and tests whether these parts match known parts.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also needs to check if specific parts are within certain proximities.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For example, the tusks are near the trunk and not near the tail.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image on the left most like an X or an O?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2"/>
          <a:stretch/>
        </p:blipFill>
        <p:spPr>
          <a:xfrm>
            <a:off x="2801189" y="2908212"/>
            <a:ext cx="1348548" cy="1554555"/>
          </a:xfrm>
        </p:spPr>
      </p:pic>
      <p:grpSp>
        <p:nvGrpSpPr>
          <p:cNvPr id="8" name="Group 7"/>
          <p:cNvGrpSpPr/>
          <p:nvPr/>
        </p:nvGrpSpPr>
        <p:grpSpPr>
          <a:xfrm>
            <a:off x="6226684" y="1524001"/>
            <a:ext cx="2024632" cy="4353533"/>
            <a:chOff x="4038600" y="1524000"/>
            <a:chExt cx="2024632" cy="43535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" t="992" r="70936" b="-992"/>
            <a:stretch/>
          </p:blipFill>
          <p:spPr>
            <a:xfrm>
              <a:off x="4038600" y="1524000"/>
              <a:ext cx="2024632" cy="435353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715000" y="2514600"/>
              <a:ext cx="348232" cy="5334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15000" y="4419600"/>
              <a:ext cx="348232" cy="5334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61511" y="5784988"/>
            <a:ext cx="7829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Images borrowed from </a:t>
            </a:r>
          </a:p>
          <a:p>
            <a:r>
              <a:rPr lang="en-US" sz="2000" dirty="0"/>
              <a:t>http://brohrer.github.io/how_convolutional_neural_networks_work.html</a:t>
            </a:r>
          </a:p>
        </p:txBody>
      </p:sp>
    </p:spTree>
    <p:extLst>
      <p:ext uri="{BB962C8B-B14F-4D97-AF65-F5344CB8AC3E}">
        <p14:creationId xmlns:p14="http://schemas.microsoft.com/office/powerpoint/2010/main" val="33305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features are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868A-4C35-456C-8465-702989767D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52" y="2264976"/>
            <a:ext cx="5349494" cy="2743200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171560" y="2264976"/>
            <a:ext cx="2400440" cy="2743200"/>
            <a:chOff x="6291122" y="1676400"/>
            <a:chExt cx="4031395" cy="4449347"/>
          </a:xfrm>
        </p:grpSpPr>
        <p:grpSp>
          <p:nvGrpSpPr>
            <p:cNvPr id="12" name="Group 11"/>
            <p:cNvGrpSpPr/>
            <p:nvPr/>
          </p:nvGrpSpPr>
          <p:grpSpPr>
            <a:xfrm>
              <a:off x="6291122" y="1676400"/>
              <a:ext cx="4031395" cy="4449347"/>
              <a:chOff x="6291122" y="1676400"/>
              <a:chExt cx="4031395" cy="4449347"/>
            </a:xfrm>
          </p:grpSpPr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>
                <a:off x="6291122" y="1676400"/>
                <a:ext cx="4031395" cy="4449347"/>
                <a:chOff x="4201922" y="3442240"/>
                <a:chExt cx="3374387" cy="3724224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65" t="48250" r="70936" b="423"/>
                <a:stretch/>
              </p:blipFill>
              <p:spPr>
                <a:xfrm>
                  <a:off x="4201922" y="3442240"/>
                  <a:ext cx="3374387" cy="3724224"/>
                </a:xfrm>
                <a:prstGeom prst="rect">
                  <a:avLst/>
                </a:prstGeom>
              </p:spPr>
            </p:pic>
            <p:sp>
              <p:nvSpPr>
                <p:cNvPr id="7" name="Rectangle 6"/>
                <p:cNvSpPr/>
                <p:nvPr/>
              </p:nvSpPr>
              <p:spPr>
                <a:xfrm>
                  <a:off x="6972546" y="4972995"/>
                  <a:ext cx="603762" cy="533400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7643438" y="2895600"/>
                <a:ext cx="586161" cy="495300"/>
              </a:xfrm>
              <a:prstGeom prst="rect">
                <a:avLst/>
              </a:prstGeom>
              <a:noFill/>
              <a:ln w="57150">
                <a:solidFill>
                  <a:srgbClr val="99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7643439" y="4229100"/>
              <a:ext cx="586161" cy="495300"/>
            </a:xfrm>
            <a:prstGeom prst="rect">
              <a:avLst/>
            </a:prstGeom>
            <a:noFill/>
            <a:ln w="57150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AECE338-47AD-C00E-F2D6-B395072476B2}"/>
              </a:ext>
            </a:extLst>
          </p:cNvPr>
          <p:cNvSpPr/>
          <p:nvPr/>
        </p:nvSpPr>
        <p:spPr>
          <a:xfrm>
            <a:off x="5303108" y="3237470"/>
            <a:ext cx="628135" cy="59724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18857A-2C21-93AA-718C-3F7496687CDC}"/>
              </a:ext>
            </a:extLst>
          </p:cNvPr>
          <p:cNvSpPr/>
          <p:nvPr/>
        </p:nvSpPr>
        <p:spPr>
          <a:xfrm>
            <a:off x="4951800" y="3858980"/>
            <a:ext cx="349022" cy="305372"/>
          </a:xfrm>
          <a:prstGeom prst="rect">
            <a:avLst/>
          </a:prstGeom>
          <a:noFill/>
          <a:ln w="5715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3E90B-1891-AAFB-CA3D-F52D2018C1BB}"/>
              </a:ext>
            </a:extLst>
          </p:cNvPr>
          <p:cNvSpPr/>
          <p:nvPr/>
        </p:nvSpPr>
        <p:spPr>
          <a:xfrm>
            <a:off x="4951801" y="2940893"/>
            <a:ext cx="349022" cy="305372"/>
          </a:xfrm>
          <a:prstGeom prst="rect">
            <a:avLst/>
          </a:prstGeom>
          <a:noFill/>
          <a:ln w="571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9D4F2-A580-D4EA-7A08-1CBD0B15FAAA}"/>
              </a:ext>
            </a:extLst>
          </p:cNvPr>
          <p:cNvSpPr/>
          <p:nvPr/>
        </p:nvSpPr>
        <p:spPr>
          <a:xfrm>
            <a:off x="8464378" y="3237470"/>
            <a:ext cx="628135" cy="59724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46ECDD-B63C-A4CF-8433-8761127D8F7C}"/>
              </a:ext>
            </a:extLst>
          </p:cNvPr>
          <p:cNvSpPr/>
          <p:nvPr/>
        </p:nvSpPr>
        <p:spPr>
          <a:xfrm>
            <a:off x="8133666" y="3105649"/>
            <a:ext cx="349022" cy="305372"/>
          </a:xfrm>
          <a:prstGeom prst="rect">
            <a:avLst/>
          </a:prstGeom>
          <a:noFill/>
          <a:ln w="571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6988F6-D987-0A91-A058-B78F36602578}"/>
              </a:ext>
            </a:extLst>
          </p:cNvPr>
          <p:cNvSpPr/>
          <p:nvPr/>
        </p:nvSpPr>
        <p:spPr>
          <a:xfrm>
            <a:off x="8288124" y="3858980"/>
            <a:ext cx="349022" cy="305372"/>
          </a:xfrm>
          <a:prstGeom prst="rect">
            <a:avLst/>
          </a:prstGeom>
          <a:noFill/>
          <a:ln w="5715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Blocks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CNN performs a combination of layers</a:t>
            </a:r>
          </a:p>
          <a:p>
            <a:pPr lvl="1"/>
            <a:r>
              <a:rPr lang="en-US" sz="1800" dirty="0"/>
              <a:t>Convolution Layer</a:t>
            </a:r>
          </a:p>
          <a:p>
            <a:pPr lvl="2"/>
            <a:r>
              <a:rPr lang="en-US" sz="1400" dirty="0"/>
              <a:t>Compares a feature with all subsets of the image</a:t>
            </a:r>
          </a:p>
          <a:p>
            <a:pPr lvl="2"/>
            <a:r>
              <a:rPr lang="en-US" sz="1400" dirty="0"/>
              <a:t>Creates a map showing where the comparable features occur </a:t>
            </a:r>
          </a:p>
          <a:p>
            <a:pPr lvl="1"/>
            <a:r>
              <a:rPr lang="en-US" sz="1800" dirty="0"/>
              <a:t>Rectified Linear Units (</a:t>
            </a:r>
            <a:r>
              <a:rPr lang="en-US" sz="1800" dirty="0" err="1"/>
              <a:t>ReLU</a:t>
            </a:r>
            <a:r>
              <a:rPr lang="en-US" sz="1800" dirty="0"/>
              <a:t>) Layer</a:t>
            </a:r>
          </a:p>
          <a:p>
            <a:pPr lvl="2"/>
            <a:r>
              <a:rPr lang="en-US" sz="1400" dirty="0"/>
              <a:t>Goes through the features maps and replaces negative values with 0</a:t>
            </a:r>
          </a:p>
          <a:p>
            <a:pPr lvl="1"/>
            <a:r>
              <a:rPr lang="en-US" sz="1800" dirty="0"/>
              <a:t>Pooling Layer</a:t>
            </a:r>
          </a:p>
          <a:p>
            <a:pPr lvl="2"/>
            <a:r>
              <a:rPr lang="en-US" sz="1400" dirty="0"/>
              <a:t>Reduces the size of the rectified feature maps by taking the maximum value of a subset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r>
              <a:rPr lang="en-US" sz="2200" dirty="0"/>
              <a:t>And ends with a final layer</a:t>
            </a:r>
            <a:endParaRPr lang="en-US" sz="1400" dirty="0"/>
          </a:p>
          <a:p>
            <a:pPr lvl="1"/>
            <a:r>
              <a:rPr lang="en-US" sz="1800" dirty="0"/>
              <a:t>Classification (Fully-connected layer) layer</a:t>
            </a:r>
          </a:p>
          <a:p>
            <a:pPr lvl="2"/>
            <a:r>
              <a:rPr lang="en-US" sz="1400" dirty="0"/>
              <a:t>Combines the specific features to determine the classification of the image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671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5BBA-FC93-1B65-321F-D941EC6D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D9DE-4026-5798-5EF0-DE0C188F41D4}"/>
              </a:ext>
            </a:extLst>
          </p:cNvPr>
          <p:cNvGrpSpPr>
            <a:grpSpLocks noChangeAspect="1"/>
          </p:cNvGrpSpPr>
          <p:nvPr/>
        </p:nvGrpSpPr>
        <p:grpSpPr>
          <a:xfrm>
            <a:off x="9336387" y="2312323"/>
            <a:ext cx="948267" cy="914400"/>
            <a:chOff x="3200400" y="1905000"/>
            <a:chExt cx="2133600" cy="20574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2A1B5A-D59E-3608-0B93-430D4EDDD5C1}"/>
                </a:ext>
              </a:extLst>
            </p:cNvPr>
            <p:cNvSpPr/>
            <p:nvPr/>
          </p:nvSpPr>
          <p:spPr>
            <a:xfrm>
              <a:off x="3200400" y="1905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01AAD6-33E5-B580-035A-C5DD94190E1D}"/>
                </a:ext>
              </a:extLst>
            </p:cNvPr>
            <p:cNvSpPr/>
            <p:nvPr/>
          </p:nvSpPr>
          <p:spPr>
            <a:xfrm>
              <a:off x="3352800" y="20574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2FEB2D-8301-D90E-5039-5577317D9794}"/>
                </a:ext>
              </a:extLst>
            </p:cNvPr>
            <p:cNvSpPr/>
            <p:nvPr/>
          </p:nvSpPr>
          <p:spPr>
            <a:xfrm>
              <a:off x="3505200" y="22098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0464D80-E3CF-F745-0389-6EFA26B36871}"/>
                </a:ext>
              </a:extLst>
            </p:cNvPr>
            <p:cNvSpPr/>
            <p:nvPr/>
          </p:nvSpPr>
          <p:spPr>
            <a:xfrm>
              <a:off x="3657600" y="23622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14764F-C94A-2F58-D54D-1582BD5D5E4B}"/>
                </a:ext>
              </a:extLst>
            </p:cNvPr>
            <p:cNvSpPr/>
            <p:nvPr/>
          </p:nvSpPr>
          <p:spPr>
            <a:xfrm>
              <a:off x="3810000" y="25146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428208-3E8D-3942-3075-219DDC69F7CD}"/>
                </a:ext>
              </a:extLst>
            </p:cNvPr>
            <p:cNvSpPr/>
            <p:nvPr/>
          </p:nvSpPr>
          <p:spPr>
            <a:xfrm>
              <a:off x="3962400" y="2667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C1A221-C444-5EB4-1D67-A3C0E4563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t="23179" r="24167" b="36590"/>
          <a:stretch/>
        </p:blipFill>
        <p:spPr>
          <a:xfrm>
            <a:off x="2423806" y="1747058"/>
            <a:ext cx="1447800" cy="2057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114BF91-721B-0996-C3FC-DC77CF6639ED}"/>
              </a:ext>
            </a:extLst>
          </p:cNvPr>
          <p:cNvGrpSpPr/>
          <p:nvPr/>
        </p:nvGrpSpPr>
        <p:grpSpPr>
          <a:xfrm>
            <a:off x="4185756" y="1670858"/>
            <a:ext cx="2133600" cy="2057400"/>
            <a:chOff x="3200400" y="1905000"/>
            <a:chExt cx="2133600" cy="20574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DD0A465-C593-0855-38DF-8E8A0880F8F4}"/>
                </a:ext>
              </a:extLst>
            </p:cNvPr>
            <p:cNvSpPr/>
            <p:nvPr/>
          </p:nvSpPr>
          <p:spPr>
            <a:xfrm>
              <a:off x="3200400" y="1905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21CC7B0-0276-12A6-BB03-A09CAA7E20F2}"/>
                </a:ext>
              </a:extLst>
            </p:cNvPr>
            <p:cNvSpPr/>
            <p:nvPr/>
          </p:nvSpPr>
          <p:spPr>
            <a:xfrm>
              <a:off x="3352800" y="20574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6F3C97-EE9F-FF4E-788A-A9E329B4B5EF}"/>
                </a:ext>
              </a:extLst>
            </p:cNvPr>
            <p:cNvSpPr/>
            <p:nvPr/>
          </p:nvSpPr>
          <p:spPr>
            <a:xfrm>
              <a:off x="3505200" y="22098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F0EBD4C-1757-D74C-A1AE-279404257B75}"/>
                </a:ext>
              </a:extLst>
            </p:cNvPr>
            <p:cNvSpPr/>
            <p:nvPr/>
          </p:nvSpPr>
          <p:spPr>
            <a:xfrm>
              <a:off x="3657600" y="23622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C8EA04-557F-AA8D-0D93-21E29FD5EC40}"/>
                </a:ext>
              </a:extLst>
            </p:cNvPr>
            <p:cNvSpPr/>
            <p:nvPr/>
          </p:nvSpPr>
          <p:spPr>
            <a:xfrm>
              <a:off x="3810000" y="25146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840493-022D-5EBC-05CE-0D506014629E}"/>
                </a:ext>
              </a:extLst>
            </p:cNvPr>
            <p:cNvSpPr/>
            <p:nvPr/>
          </p:nvSpPr>
          <p:spPr>
            <a:xfrm>
              <a:off x="3962400" y="2667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6B9B33C-48F1-F216-876D-6793FCAF6437}"/>
              </a:ext>
            </a:extLst>
          </p:cNvPr>
          <p:cNvSpPr/>
          <p:nvPr/>
        </p:nvSpPr>
        <p:spPr>
          <a:xfrm>
            <a:off x="3580661" y="2564476"/>
            <a:ext cx="173180" cy="193964"/>
          </a:xfrm>
          <a:prstGeom prst="rect">
            <a:avLst/>
          </a:prstGeom>
          <a:noFill/>
          <a:ln w="28575">
            <a:solidFill>
              <a:srgbClr val="2F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86AC83-E937-CC32-12C1-958FC74A14AC}"/>
              </a:ext>
            </a:extLst>
          </p:cNvPr>
          <p:cNvSpPr/>
          <p:nvPr/>
        </p:nvSpPr>
        <p:spPr>
          <a:xfrm>
            <a:off x="3324351" y="2089958"/>
            <a:ext cx="228600" cy="228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781633-2E6B-7285-B679-434F91D2A3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748646" y="2585256"/>
            <a:ext cx="2278033" cy="403168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F58AE0-C87F-F762-4EEA-D2DDA225D34D}"/>
              </a:ext>
            </a:extLst>
          </p:cNvPr>
          <p:cNvCxnSpPr>
            <a:cxnSpLocks/>
            <a:stCxn id="8" idx="2"/>
            <a:endCxn id="14" idx="2"/>
          </p:cNvCxnSpPr>
          <p:nvPr/>
        </p:nvCxnSpPr>
        <p:spPr>
          <a:xfrm>
            <a:off x="3667251" y="2758440"/>
            <a:ext cx="2359428" cy="380535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D6EC4D-8167-A056-F82A-416094E50433}"/>
              </a:ext>
            </a:extLst>
          </p:cNvPr>
          <p:cNvGrpSpPr/>
          <p:nvPr/>
        </p:nvGrpSpPr>
        <p:grpSpPr>
          <a:xfrm>
            <a:off x="6430366" y="1670858"/>
            <a:ext cx="2133600" cy="2057400"/>
            <a:chOff x="3200400" y="1905000"/>
            <a:chExt cx="2133600" cy="20574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D32DE5-20C6-B197-24D1-0EE2555CB6A8}"/>
                </a:ext>
              </a:extLst>
            </p:cNvPr>
            <p:cNvSpPr/>
            <p:nvPr/>
          </p:nvSpPr>
          <p:spPr>
            <a:xfrm>
              <a:off x="3200400" y="1905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931EFA-02DB-DBE3-449F-7725DA56611D}"/>
                </a:ext>
              </a:extLst>
            </p:cNvPr>
            <p:cNvSpPr/>
            <p:nvPr/>
          </p:nvSpPr>
          <p:spPr>
            <a:xfrm>
              <a:off x="3352800" y="20574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BABC49-FB2C-1026-465B-4387D56A78E2}"/>
                </a:ext>
              </a:extLst>
            </p:cNvPr>
            <p:cNvSpPr/>
            <p:nvPr/>
          </p:nvSpPr>
          <p:spPr>
            <a:xfrm>
              <a:off x="3505200" y="22098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3FBDDE-12C4-2513-E590-143861B06BE7}"/>
                </a:ext>
              </a:extLst>
            </p:cNvPr>
            <p:cNvSpPr/>
            <p:nvPr/>
          </p:nvSpPr>
          <p:spPr>
            <a:xfrm>
              <a:off x="3657600" y="23622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0EFCE1-C481-00F1-8B5B-0389C514C1FA}"/>
                </a:ext>
              </a:extLst>
            </p:cNvPr>
            <p:cNvSpPr/>
            <p:nvPr/>
          </p:nvSpPr>
          <p:spPr>
            <a:xfrm>
              <a:off x="3810000" y="25146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AD9513E-76FC-5652-A3C0-31DD5A6930C0}"/>
                </a:ext>
              </a:extLst>
            </p:cNvPr>
            <p:cNvSpPr/>
            <p:nvPr/>
          </p:nvSpPr>
          <p:spPr>
            <a:xfrm>
              <a:off x="3962400" y="2667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A27C8-6E63-A30B-8CCB-2AE0363051B3}"/>
              </a:ext>
            </a:extLst>
          </p:cNvPr>
          <p:cNvGrpSpPr>
            <a:grpSpLocks noChangeAspect="1"/>
          </p:cNvGrpSpPr>
          <p:nvPr/>
        </p:nvGrpSpPr>
        <p:grpSpPr>
          <a:xfrm>
            <a:off x="9567333" y="5286125"/>
            <a:ext cx="948267" cy="914400"/>
            <a:chOff x="3200400" y="1905000"/>
            <a:chExt cx="2133600" cy="2057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74336F-A184-D270-F9C8-0E5F6FC0102C}"/>
                </a:ext>
              </a:extLst>
            </p:cNvPr>
            <p:cNvSpPr/>
            <p:nvPr/>
          </p:nvSpPr>
          <p:spPr>
            <a:xfrm>
              <a:off x="3200400" y="1905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808B3E-767A-BA30-9615-BF2F6FD974A0}"/>
                </a:ext>
              </a:extLst>
            </p:cNvPr>
            <p:cNvSpPr/>
            <p:nvPr/>
          </p:nvSpPr>
          <p:spPr>
            <a:xfrm>
              <a:off x="3352800" y="20574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A729BC-0134-E150-A01A-671F2983F1CF}"/>
                </a:ext>
              </a:extLst>
            </p:cNvPr>
            <p:cNvSpPr/>
            <p:nvPr/>
          </p:nvSpPr>
          <p:spPr>
            <a:xfrm>
              <a:off x="3505200" y="22098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5903C7-4D72-3507-B2EA-21B48C8F4814}"/>
                </a:ext>
              </a:extLst>
            </p:cNvPr>
            <p:cNvSpPr/>
            <p:nvPr/>
          </p:nvSpPr>
          <p:spPr>
            <a:xfrm>
              <a:off x="3657600" y="23622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886684-E2D4-CF21-EA40-C06C88239AD7}"/>
                </a:ext>
              </a:extLst>
            </p:cNvPr>
            <p:cNvSpPr/>
            <p:nvPr/>
          </p:nvSpPr>
          <p:spPr>
            <a:xfrm>
              <a:off x="3810000" y="25146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08C8814-6A10-D6FF-0F90-14BF550FBFCE}"/>
                </a:ext>
              </a:extLst>
            </p:cNvPr>
            <p:cNvSpPr/>
            <p:nvPr/>
          </p:nvSpPr>
          <p:spPr>
            <a:xfrm>
              <a:off x="3962400" y="2667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75B08-B046-6CEC-74C3-CB04B715353B}"/>
              </a:ext>
            </a:extLst>
          </p:cNvPr>
          <p:cNvSpPr/>
          <p:nvPr/>
        </p:nvSpPr>
        <p:spPr>
          <a:xfrm>
            <a:off x="5937316" y="2988424"/>
            <a:ext cx="178726" cy="150551"/>
          </a:xfrm>
          <a:prstGeom prst="rect">
            <a:avLst/>
          </a:prstGeom>
          <a:noFill/>
          <a:ln w="28575">
            <a:solidFill>
              <a:srgbClr val="2F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1253E-31B0-8690-E430-9870094FC4F1}"/>
              </a:ext>
            </a:extLst>
          </p:cNvPr>
          <p:cNvCxnSpPr/>
          <p:nvPr/>
        </p:nvCxnSpPr>
        <p:spPr>
          <a:xfrm>
            <a:off x="6119846" y="3011171"/>
            <a:ext cx="2028440" cy="31287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47565B-00D2-8580-6DB3-9ABB98A47E47}"/>
              </a:ext>
            </a:extLst>
          </p:cNvPr>
          <p:cNvCxnSpPr/>
          <p:nvPr/>
        </p:nvCxnSpPr>
        <p:spPr>
          <a:xfrm>
            <a:off x="6135867" y="3147926"/>
            <a:ext cx="2210970" cy="47738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CDC1CFC-C281-DFA4-CDD6-5CB94E686CF8}"/>
              </a:ext>
            </a:extLst>
          </p:cNvPr>
          <p:cNvSpPr/>
          <p:nvPr/>
        </p:nvSpPr>
        <p:spPr>
          <a:xfrm>
            <a:off x="8173657" y="3027330"/>
            <a:ext cx="178726" cy="150551"/>
          </a:xfrm>
          <a:prstGeom prst="rect">
            <a:avLst/>
          </a:prstGeom>
          <a:noFill/>
          <a:ln w="28575">
            <a:solidFill>
              <a:srgbClr val="2F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FCE1B-AF09-38F9-A95E-534A0BE534CE}"/>
              </a:ext>
            </a:extLst>
          </p:cNvPr>
          <p:cNvSpPr/>
          <p:nvPr/>
        </p:nvSpPr>
        <p:spPr>
          <a:xfrm>
            <a:off x="9996786" y="2778608"/>
            <a:ext cx="89363" cy="92515"/>
          </a:xfrm>
          <a:prstGeom prst="rect">
            <a:avLst/>
          </a:prstGeom>
          <a:noFill/>
          <a:ln w="28575">
            <a:solidFill>
              <a:srgbClr val="2F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3F3D05-AA8E-CA9C-FEF1-396B81A7BCEE}"/>
              </a:ext>
            </a:extLst>
          </p:cNvPr>
          <p:cNvCxnSpPr>
            <a:stCxn id="17" idx="0"/>
          </p:cNvCxnSpPr>
          <p:nvPr/>
        </p:nvCxnSpPr>
        <p:spPr>
          <a:xfrm flipV="1">
            <a:off x="8263020" y="2796212"/>
            <a:ext cx="1733766" cy="2311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81ADC3-2928-73AD-EF54-9E7549FA2D22}"/>
              </a:ext>
            </a:extLst>
          </p:cNvPr>
          <p:cNvCxnSpPr/>
          <p:nvPr/>
        </p:nvCxnSpPr>
        <p:spPr>
          <a:xfrm flipV="1">
            <a:off x="8384837" y="2888056"/>
            <a:ext cx="1611949" cy="274741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670C14-FE29-7E8F-3AF1-4D593CB2DC00}"/>
              </a:ext>
            </a:extLst>
          </p:cNvPr>
          <p:cNvSpPr txBox="1"/>
          <p:nvPr/>
        </p:nvSpPr>
        <p:spPr>
          <a:xfrm>
            <a:off x="9797617" y="4259393"/>
            <a:ext cx="248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52442C-07C6-667B-4689-E4EE7384C37C}"/>
              </a:ext>
            </a:extLst>
          </p:cNvPr>
          <p:cNvSpPr txBox="1"/>
          <p:nvPr/>
        </p:nvSpPr>
        <p:spPr>
          <a:xfrm>
            <a:off x="8879025" y="5134862"/>
            <a:ext cx="3278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90A6FE-C734-2865-4F60-6FDC69760E68}"/>
              </a:ext>
            </a:extLst>
          </p:cNvPr>
          <p:cNvGrpSpPr/>
          <p:nvPr/>
        </p:nvGrpSpPr>
        <p:grpSpPr>
          <a:xfrm>
            <a:off x="6687217" y="5657136"/>
            <a:ext cx="2027481" cy="255522"/>
            <a:chOff x="4821619" y="6107203"/>
            <a:chExt cx="2027481" cy="2555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5F8285-6EAD-BCAD-2371-41F0A6DE1BEB}"/>
                </a:ext>
              </a:extLst>
            </p:cNvPr>
            <p:cNvGrpSpPr/>
            <p:nvPr/>
          </p:nvGrpSpPr>
          <p:grpSpPr>
            <a:xfrm>
              <a:off x="4821619" y="6116391"/>
              <a:ext cx="2027481" cy="246334"/>
              <a:chOff x="4760282" y="6116766"/>
              <a:chExt cx="2027481" cy="24633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A607DA-F5C7-2765-A6EF-4E504936AABB}"/>
                  </a:ext>
                </a:extLst>
              </p:cNvPr>
              <p:cNvSpPr/>
              <p:nvPr/>
            </p:nvSpPr>
            <p:spPr>
              <a:xfrm>
                <a:off x="4760282" y="6118354"/>
                <a:ext cx="2027481" cy="2294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9A9320B-3F6B-74A6-A85A-D46FCF1C6E8E}"/>
                  </a:ext>
                </a:extLst>
              </p:cNvPr>
              <p:cNvCxnSpPr/>
              <p:nvPr/>
            </p:nvCxnSpPr>
            <p:spPr>
              <a:xfrm>
                <a:off x="5987760" y="6133700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E6A284-3F7D-E0DE-EB13-5A80EFD9D14E}"/>
                  </a:ext>
                </a:extLst>
              </p:cNvPr>
              <p:cNvCxnSpPr/>
              <p:nvPr/>
            </p:nvCxnSpPr>
            <p:spPr>
              <a:xfrm>
                <a:off x="5274876" y="6116766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89A5110-874A-701E-E969-B30147EB4A92}"/>
                  </a:ext>
                </a:extLst>
              </p:cNvPr>
              <p:cNvCxnSpPr/>
              <p:nvPr/>
            </p:nvCxnSpPr>
            <p:spPr>
              <a:xfrm>
                <a:off x="6263263" y="6125402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FE51F98-EC49-5592-10C2-28D8C95FFBD7}"/>
                  </a:ext>
                </a:extLst>
              </p:cNvPr>
              <p:cNvCxnSpPr/>
              <p:nvPr/>
            </p:nvCxnSpPr>
            <p:spPr>
              <a:xfrm>
                <a:off x="4998371" y="6116766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1961A2-E7AA-379B-BAD9-0F6D3687B0E1}"/>
                  </a:ext>
                </a:extLst>
              </p:cNvPr>
              <p:cNvCxnSpPr/>
              <p:nvPr/>
            </p:nvCxnSpPr>
            <p:spPr>
              <a:xfrm>
                <a:off x="6521160" y="6133700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4452B07-B7F7-F08C-4DED-0056BA35B90C}"/>
                  </a:ext>
                </a:extLst>
              </p:cNvPr>
              <p:cNvCxnSpPr/>
              <p:nvPr/>
            </p:nvCxnSpPr>
            <p:spPr>
              <a:xfrm>
                <a:off x="5487123" y="6125402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6C0D4F-1629-7F58-697B-0AFF4BD7D2CE}"/>
                </a:ext>
              </a:extLst>
            </p:cNvPr>
            <p:cNvCxnSpPr/>
            <p:nvPr/>
          </p:nvCxnSpPr>
          <p:spPr>
            <a:xfrm>
              <a:off x="5791200" y="6107203"/>
              <a:ext cx="0" cy="2294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7410D76-F8D2-6890-17FB-39458330B5B8}"/>
              </a:ext>
            </a:extLst>
          </p:cNvPr>
          <p:cNvSpPr txBox="1"/>
          <p:nvPr/>
        </p:nvSpPr>
        <p:spPr>
          <a:xfrm flipH="1">
            <a:off x="4886150" y="4292199"/>
            <a:ext cx="562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                  Rectified Linear         Pooling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565D28D6-927E-C7D3-A3E8-8B30BB3EBE71}"/>
              </a:ext>
            </a:extLst>
          </p:cNvPr>
          <p:cNvSpPr txBox="1">
            <a:spLocks/>
          </p:cNvSpPr>
          <p:nvPr/>
        </p:nvSpPr>
        <p:spPr>
          <a:xfrm>
            <a:off x="2133600" y="4807065"/>
            <a:ext cx="6063960" cy="182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These layer can be repeated multiple times.</a:t>
            </a:r>
          </a:p>
          <a:p>
            <a:r>
              <a:rPr lang="en-US" sz="2000" dirty="0"/>
              <a:t>The final layer converts the final feature map to the classification.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936DD1-90FA-43E3-47A5-50333379EF8A}"/>
              </a:ext>
            </a:extLst>
          </p:cNvPr>
          <p:cNvCxnSpPr/>
          <p:nvPr/>
        </p:nvCxnSpPr>
        <p:spPr>
          <a:xfrm flipV="1">
            <a:off x="3520781" y="1823647"/>
            <a:ext cx="775855" cy="266700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E89EC8-78B6-DCE0-51BE-EA2744F31838}"/>
              </a:ext>
            </a:extLst>
          </p:cNvPr>
          <p:cNvCxnSpPr/>
          <p:nvPr/>
        </p:nvCxnSpPr>
        <p:spPr>
          <a:xfrm flipV="1">
            <a:off x="3553686" y="1823647"/>
            <a:ext cx="742950" cy="504826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1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  MNIST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8061960" cy="45497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MNIST data set is a collection of hand-written digits (e.g., 0 – 9).</a:t>
            </a:r>
          </a:p>
          <a:p>
            <a:endParaRPr lang="en-US" dirty="0"/>
          </a:p>
          <a:p>
            <a:r>
              <a:rPr lang="en-US" dirty="0"/>
              <a:t>Each digit is captured as an image with 28x28 pixels.</a:t>
            </a:r>
          </a:p>
          <a:p>
            <a:endParaRPr lang="en-US" dirty="0"/>
          </a:p>
          <a:p>
            <a:r>
              <a:rPr lang="en-US" dirty="0"/>
              <a:t>The data set is already partitioned into a training set (60,000 images) and a test set (10,000 images).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tensorflow</a:t>
            </a:r>
            <a:r>
              <a:rPr lang="en-US" dirty="0"/>
              <a:t> packages have tools for reading in the MNIST datasets.</a:t>
            </a:r>
          </a:p>
          <a:p>
            <a:endParaRPr lang="en-US" dirty="0"/>
          </a:p>
          <a:p>
            <a:r>
              <a:rPr lang="en-US" dirty="0"/>
              <a:t>More details on the data are available at </a:t>
            </a:r>
            <a:r>
              <a:rPr lang="en-US" dirty="0">
                <a:hlinkClick r:id="rId2"/>
              </a:rPr>
              <a:t>http://yann.lecun.com/exdb/mnist/</a:t>
            </a:r>
            <a:endParaRPr lang="en-US" dirty="0"/>
          </a:p>
        </p:txBody>
      </p:sp>
      <p:pic>
        <p:nvPicPr>
          <p:cNvPr id="1026" name="Picture 2" descr="The MNIST 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313" y="1056640"/>
            <a:ext cx="2805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61038" y="3983632"/>
            <a:ext cx="246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borrowed from</a:t>
            </a:r>
          </a:p>
          <a:p>
            <a:r>
              <a:rPr lang="en-US" i="1" dirty="0"/>
              <a:t>Getting Started with </a:t>
            </a:r>
            <a:r>
              <a:rPr lang="en-US" i="1" dirty="0" err="1"/>
              <a:t>TensorFlow</a:t>
            </a:r>
            <a:r>
              <a:rPr lang="en-US" i="1" dirty="0"/>
              <a:t> </a:t>
            </a:r>
            <a:r>
              <a:rPr lang="en-US" dirty="0"/>
              <a:t>by Giancarlo </a:t>
            </a:r>
            <a:r>
              <a:rPr lang="en-US" dirty="0" err="1"/>
              <a:t>Zaccone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AFE1-CA0D-4F85-7CB9-98E1B8E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CNN:  General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467C-E099-AA7F-385F-76B102AF18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Preprocess the data.</a:t>
            </a:r>
          </a:p>
          <a:p>
            <a:pPr marL="457200" lvl="1" indent="0">
              <a:buNone/>
            </a:pPr>
            <a:r>
              <a:rPr lang="en-US" dirty="0"/>
              <a:t>2a. Capture the sizes</a:t>
            </a:r>
          </a:p>
          <a:p>
            <a:pPr marL="457200" lvl="1" indent="0">
              <a:buNone/>
            </a:pPr>
            <a:r>
              <a:rPr lang="en-US" dirty="0"/>
              <a:t>2b. Reshape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the Network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model to the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Display the results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4F27B-8488-38E0-72DF-BC4E377B2249}"/>
              </a:ext>
            </a:extLst>
          </p:cNvPr>
          <p:cNvSpPr txBox="1"/>
          <p:nvPr/>
        </p:nvSpPr>
        <p:spPr>
          <a:xfrm>
            <a:off x="756142" y="6400801"/>
            <a:ext cx="1024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example code: https://</a:t>
            </a:r>
            <a:r>
              <a:rPr lang="en-US" dirty="0" err="1"/>
              <a:t>machinelearningmastery.com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-tutorial-deep-learning-with-</a:t>
            </a:r>
            <a:r>
              <a:rPr lang="en-US" dirty="0" err="1"/>
              <a:t>tf</a:t>
            </a:r>
            <a:r>
              <a:rPr lang="en-US" dirty="0"/>
              <a:t>-</a:t>
            </a:r>
            <a:r>
              <a:rPr lang="en-US" dirty="0" err="1"/>
              <a:t>keras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3724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A branch of artificial intelligence where programs use multiple layers of neural networks to transform a set of input values to output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4151BA-159D-9415-1AD6-700501AABF16}"/>
              </a:ext>
            </a:extLst>
          </p:cNvPr>
          <p:cNvGrpSpPr/>
          <p:nvPr/>
        </p:nvGrpSpPr>
        <p:grpSpPr>
          <a:xfrm>
            <a:off x="2640107" y="3351213"/>
            <a:ext cx="5132293" cy="2103120"/>
            <a:chOff x="2640107" y="3564708"/>
            <a:chExt cx="5132293" cy="21031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BAC2D4-D638-FC66-AC26-ABA445CD7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930" t="55556" r="21624" b="13777"/>
            <a:stretch/>
          </p:blipFill>
          <p:spPr>
            <a:xfrm>
              <a:off x="2640107" y="3564708"/>
              <a:ext cx="5132293" cy="2103120"/>
            </a:xfrm>
            <a:prstGeom prst="rect">
              <a:avLst/>
            </a:prstGeom>
          </p:spPr>
        </p:pic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FB67AC23-0FEA-12D3-B79A-550C7CEF95A9}"/>
                </a:ext>
              </a:extLst>
            </p:cNvPr>
            <p:cNvSpPr/>
            <p:nvPr/>
          </p:nvSpPr>
          <p:spPr>
            <a:xfrm>
              <a:off x="4328886" y="3623854"/>
              <a:ext cx="2367643" cy="1824445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Deep Neural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774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Load the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), 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= </a:t>
            </a:r>
            <a:r>
              <a:rPr lang="en-US" dirty="0" err="1"/>
              <a:t>mnist.load_data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range(9):</a:t>
            </a:r>
          </a:p>
          <a:p>
            <a:r>
              <a:rPr lang="en-US" dirty="0"/>
              <a:t>    </a:t>
            </a:r>
            <a:r>
              <a:rPr lang="en-US" dirty="0" err="1"/>
              <a:t>plt.subplot</a:t>
            </a:r>
            <a:r>
              <a:rPr lang="en-US" dirty="0"/>
              <a:t>(330 + 1 +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plt.imshow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cmap</a:t>
            </a:r>
            <a:r>
              <a:rPr lang="en-US" dirty="0"/>
              <a:t>=</a:t>
            </a:r>
            <a:r>
              <a:rPr lang="en-US" dirty="0" err="1"/>
              <a:t>plt.get_cmap</a:t>
            </a:r>
            <a:r>
              <a:rPr lang="en-US" dirty="0"/>
              <a:t>('gray'))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3182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2a. Pre-process the Data:  Capture the sizes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numTrain</a:t>
            </a:r>
            <a:r>
              <a:rPr lang="en-US" dirty="0"/>
              <a:t> = </a:t>
            </a:r>
            <a:r>
              <a:rPr lang="en-US" dirty="0" err="1"/>
              <a:t>X_train.shape</a:t>
            </a:r>
            <a:r>
              <a:rPr lang="en-US" dirty="0"/>
              <a:t>[0]</a:t>
            </a:r>
          </a:p>
          <a:p>
            <a:r>
              <a:rPr lang="en-US" dirty="0" err="1"/>
              <a:t>numTest</a:t>
            </a:r>
            <a:r>
              <a:rPr lang="en-US" dirty="0"/>
              <a:t> = </a:t>
            </a:r>
            <a:r>
              <a:rPr lang="en-US" dirty="0" err="1"/>
              <a:t>X_test.shape</a:t>
            </a:r>
            <a:r>
              <a:rPr lang="en-US" dirty="0"/>
              <a:t>[0]</a:t>
            </a:r>
          </a:p>
          <a:p>
            <a:r>
              <a:rPr lang="en-US" dirty="0" err="1"/>
              <a:t>numRows</a:t>
            </a:r>
            <a:r>
              <a:rPr lang="en-US" dirty="0"/>
              <a:t> = </a:t>
            </a:r>
            <a:r>
              <a:rPr lang="en-US" dirty="0" err="1"/>
              <a:t>X_train.shape</a:t>
            </a:r>
            <a:r>
              <a:rPr lang="en-US" dirty="0"/>
              <a:t>[1]</a:t>
            </a:r>
          </a:p>
          <a:p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X_train.shape</a:t>
            </a:r>
            <a:r>
              <a:rPr lang="en-US" dirty="0"/>
              <a:t>[2]</a:t>
            </a:r>
          </a:p>
          <a:p>
            <a:r>
              <a:rPr lang="en-US" dirty="0"/>
              <a:t>labels = set(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 err="1"/>
              <a:t>input_size</a:t>
            </a:r>
            <a:r>
              <a:rPr lang="en-US" dirty="0"/>
              <a:t> = </a:t>
            </a:r>
            <a:r>
              <a:rPr lang="en-US" dirty="0" err="1"/>
              <a:t>numRows</a:t>
            </a:r>
            <a:r>
              <a:rPr lang="en-US" dirty="0"/>
              <a:t> * </a:t>
            </a:r>
            <a:r>
              <a:rPr lang="en-US" dirty="0" err="1"/>
              <a:t>numCols</a:t>
            </a:r>
            <a:endParaRPr lang="en-US" dirty="0"/>
          </a:p>
          <a:p>
            <a:r>
              <a:rPr lang="en-US" dirty="0" err="1"/>
              <a:t>numLabels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(labels)         </a:t>
            </a:r>
          </a:p>
          <a:p>
            <a:r>
              <a:rPr lang="en-US" dirty="0" err="1"/>
              <a:t>np.random.seed</a:t>
            </a:r>
            <a:r>
              <a:rPr lang="en-US" dirty="0"/>
              <a:t>(1234)  #for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356805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 Pre-process the Data:  Reshape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10503264" cy="3818985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X_train</a:t>
            </a:r>
            <a:r>
              <a:rPr lang="en-US" sz="2400" dirty="0"/>
              <a:t> = </a:t>
            </a:r>
            <a:r>
              <a:rPr lang="en-US" sz="2400" dirty="0" err="1"/>
              <a:t>X_train.reshape</a:t>
            </a:r>
            <a:r>
              <a:rPr lang="en-US" sz="2400" dirty="0"/>
              <a:t>(</a:t>
            </a:r>
            <a:r>
              <a:rPr lang="en-US" sz="2400" dirty="0" err="1"/>
              <a:t>numTrain</a:t>
            </a:r>
            <a:r>
              <a:rPr lang="en-US" sz="2400" dirty="0"/>
              <a:t>, </a:t>
            </a:r>
            <a:r>
              <a:rPr lang="en-US" sz="2400" dirty="0" err="1"/>
              <a:t>numRows</a:t>
            </a:r>
            <a:r>
              <a:rPr lang="en-US" sz="2400" dirty="0"/>
              <a:t>, </a:t>
            </a:r>
            <a:r>
              <a:rPr lang="en-US" sz="2400" dirty="0" err="1"/>
              <a:t>numCols</a:t>
            </a:r>
            <a:r>
              <a:rPr lang="en-US" sz="2400" dirty="0"/>
              <a:t>, 1)</a:t>
            </a:r>
          </a:p>
          <a:p>
            <a:r>
              <a:rPr lang="en-US" sz="2400" dirty="0" err="1"/>
              <a:t>X_test</a:t>
            </a:r>
            <a:r>
              <a:rPr lang="en-US" sz="2400" dirty="0"/>
              <a:t> = </a:t>
            </a:r>
            <a:r>
              <a:rPr lang="en-US" sz="2400" dirty="0" err="1"/>
              <a:t>X_test.reshape</a:t>
            </a:r>
            <a:r>
              <a:rPr lang="en-US" sz="2400" dirty="0"/>
              <a:t>(</a:t>
            </a:r>
            <a:r>
              <a:rPr lang="en-US" sz="2400" dirty="0" err="1"/>
              <a:t>numTest</a:t>
            </a:r>
            <a:r>
              <a:rPr lang="en-US" sz="2400" dirty="0"/>
              <a:t>, </a:t>
            </a:r>
            <a:r>
              <a:rPr lang="en-US" sz="2400" dirty="0" err="1"/>
              <a:t>numRows</a:t>
            </a:r>
            <a:r>
              <a:rPr lang="en-US" sz="2400" dirty="0"/>
              <a:t>, </a:t>
            </a:r>
            <a:r>
              <a:rPr lang="en-US" sz="2400" dirty="0" err="1"/>
              <a:t>numCols</a:t>
            </a:r>
            <a:r>
              <a:rPr lang="en-US" sz="2400" dirty="0"/>
              <a:t>, 1)</a:t>
            </a:r>
          </a:p>
          <a:p>
            <a:endParaRPr lang="en-US" sz="2400" dirty="0"/>
          </a:p>
          <a:p>
            <a:r>
              <a:rPr lang="en-US" sz="2400" dirty="0"/>
              <a:t>#  Scale values</a:t>
            </a:r>
          </a:p>
          <a:p>
            <a:r>
              <a:rPr lang="en-US" sz="2400" dirty="0" err="1"/>
              <a:t>X_train</a:t>
            </a:r>
            <a:r>
              <a:rPr lang="en-US" sz="2400" dirty="0"/>
              <a:t> = </a:t>
            </a:r>
            <a:r>
              <a:rPr lang="en-US" sz="2400" dirty="0" err="1"/>
              <a:t>X_train.astype</a:t>
            </a:r>
            <a:r>
              <a:rPr lang="en-US" sz="2400" dirty="0"/>
              <a:t>('float32')/255    </a:t>
            </a:r>
          </a:p>
          <a:p>
            <a:r>
              <a:rPr lang="en-US" sz="2400" dirty="0" err="1"/>
              <a:t>X_test</a:t>
            </a:r>
            <a:r>
              <a:rPr lang="en-US" sz="2400" dirty="0"/>
              <a:t> = </a:t>
            </a:r>
            <a:r>
              <a:rPr lang="en-US" sz="2400" dirty="0" err="1"/>
              <a:t>X_test.astype</a:t>
            </a:r>
            <a:r>
              <a:rPr lang="en-US" sz="2400" dirty="0"/>
              <a:t>('float32')/255</a:t>
            </a:r>
          </a:p>
          <a:p>
            <a:endParaRPr lang="en-US" sz="2400" dirty="0"/>
          </a:p>
          <a:p>
            <a:r>
              <a:rPr lang="en-US" sz="2400" dirty="0"/>
              <a:t>#  Convert labels to ‘one-hot’ vectors</a:t>
            </a:r>
          </a:p>
          <a:p>
            <a:r>
              <a:rPr lang="en-US" sz="2400" dirty="0" err="1"/>
              <a:t>Y_train</a:t>
            </a:r>
            <a:r>
              <a:rPr lang="en-US" sz="2400" dirty="0"/>
              <a:t> = </a:t>
            </a:r>
            <a:r>
              <a:rPr lang="en-US" sz="2400" dirty="0" err="1"/>
              <a:t>to_categorical</a:t>
            </a:r>
            <a:r>
              <a:rPr lang="en-US" sz="2400" dirty="0"/>
              <a:t>(</a:t>
            </a:r>
            <a:r>
              <a:rPr lang="en-US" sz="2400" dirty="0" err="1"/>
              <a:t>Y_train</a:t>
            </a:r>
            <a:r>
              <a:rPr lang="en-US" sz="2400" dirty="0"/>
              <a:t>, </a:t>
            </a:r>
            <a:r>
              <a:rPr lang="en-US" sz="2400" dirty="0" err="1"/>
              <a:t>numLabels</a:t>
            </a:r>
            <a:r>
              <a:rPr lang="en-US" sz="2400" dirty="0"/>
              <a:t>)     </a:t>
            </a:r>
          </a:p>
          <a:p>
            <a:r>
              <a:rPr lang="en-US" sz="2400" dirty="0" err="1"/>
              <a:t>Y_test</a:t>
            </a:r>
            <a:r>
              <a:rPr lang="en-US" sz="2400" dirty="0"/>
              <a:t> = </a:t>
            </a:r>
            <a:r>
              <a:rPr lang="en-US" sz="2400" dirty="0" err="1"/>
              <a:t>to_categorical</a:t>
            </a:r>
            <a:r>
              <a:rPr lang="en-US" sz="2400" dirty="0"/>
              <a:t>(</a:t>
            </a:r>
            <a:r>
              <a:rPr lang="en-US" sz="2400" dirty="0" err="1"/>
              <a:t>Y_test</a:t>
            </a:r>
            <a:r>
              <a:rPr lang="en-US" sz="2400" dirty="0"/>
              <a:t>, </a:t>
            </a:r>
            <a:r>
              <a:rPr lang="en-US" sz="2400" dirty="0" err="1"/>
              <a:t>numLabels</a:t>
            </a:r>
            <a:r>
              <a:rPr lang="en-US" sz="2400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1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F2D5-46B2-9888-2245-F0C2368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the Network model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A9C8-3B17-8925-342B-18EADCFDE2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#  Set up model for </a:t>
            </a:r>
            <a:r>
              <a:rPr lang="en-US" sz="1600" dirty="0" err="1"/>
              <a:t>tensorflow</a:t>
            </a:r>
            <a:endParaRPr lang="en-US" sz="1600" dirty="0"/>
          </a:p>
          <a:p>
            <a:r>
              <a:rPr lang="en-US" sz="1600" dirty="0"/>
              <a:t>model = Sequential()</a:t>
            </a:r>
          </a:p>
          <a:p>
            <a:endParaRPr lang="en-US" sz="1600" dirty="0"/>
          </a:p>
          <a:p>
            <a:r>
              <a:rPr lang="en-US" sz="1600" dirty="0"/>
              <a:t>#  First Convolution Layer</a:t>
            </a:r>
          </a:p>
          <a:p>
            <a:r>
              <a:rPr lang="en-US" sz="1600" dirty="0" err="1"/>
              <a:t>model.add</a:t>
            </a:r>
            <a:r>
              <a:rPr lang="en-US" sz="1600" dirty="0"/>
              <a:t>(Convolution2D(filters=32, </a:t>
            </a:r>
            <a:r>
              <a:rPr lang="en-US" sz="1600" dirty="0" err="1"/>
              <a:t>kernel_size</a:t>
            </a:r>
            <a:r>
              <a:rPr lang="en-US" sz="1600" dirty="0"/>
              <a:t>=(3,3), activation='</a:t>
            </a:r>
            <a:r>
              <a:rPr lang="en-US" sz="1600" dirty="0" err="1"/>
              <a:t>relu</a:t>
            </a:r>
            <a:r>
              <a:rPr lang="en-US" sz="1600" dirty="0"/>
              <a:t>', </a:t>
            </a:r>
            <a:r>
              <a:rPr lang="en-US" sz="1600" dirty="0" err="1"/>
              <a:t>kernel_initializer</a:t>
            </a:r>
            <a:r>
              <a:rPr lang="en-US" sz="1600" dirty="0"/>
              <a:t>='</a:t>
            </a:r>
            <a:r>
              <a:rPr lang="en-US" sz="1600" dirty="0" err="1"/>
              <a:t>he_uniform</a:t>
            </a:r>
            <a:r>
              <a:rPr lang="en-US" sz="1600" dirty="0"/>
              <a:t>', </a:t>
            </a:r>
            <a:r>
              <a:rPr lang="en-US" sz="1600" dirty="0" err="1"/>
              <a:t>input_shape</a:t>
            </a:r>
            <a:r>
              <a:rPr lang="en-US" sz="1600" dirty="0"/>
              <a:t>=(</a:t>
            </a:r>
            <a:r>
              <a:rPr lang="en-US" sz="1600" dirty="0" err="1"/>
              <a:t>numRows</a:t>
            </a:r>
            <a:r>
              <a:rPr lang="en-US" sz="1600" dirty="0"/>
              <a:t>, </a:t>
            </a:r>
            <a:r>
              <a:rPr lang="en-US" sz="1600" dirty="0" err="1"/>
              <a:t>numCols</a:t>
            </a:r>
            <a:r>
              <a:rPr lang="en-US" sz="1600" dirty="0"/>
              <a:t>, 1)))</a:t>
            </a:r>
          </a:p>
          <a:p>
            <a:r>
              <a:rPr lang="en-US" sz="1600" dirty="0" err="1"/>
              <a:t>model.add</a:t>
            </a:r>
            <a:r>
              <a:rPr lang="en-US" sz="1600" dirty="0"/>
              <a:t>(MaxPooling2D(</a:t>
            </a:r>
            <a:r>
              <a:rPr lang="en-US" sz="1600" dirty="0" err="1"/>
              <a:t>pool_size</a:t>
            </a:r>
            <a:r>
              <a:rPr lang="en-US" sz="1600" dirty="0"/>
              <a:t>=(2,2))) </a:t>
            </a:r>
          </a:p>
          <a:p>
            <a:r>
              <a:rPr lang="en-US" sz="1600" dirty="0" err="1"/>
              <a:t>model.add</a:t>
            </a:r>
            <a:r>
              <a:rPr lang="en-US" sz="1600" dirty="0"/>
              <a:t>(Conv2D(64, (3, 3), activation='</a:t>
            </a:r>
            <a:r>
              <a:rPr lang="en-US" sz="1600" dirty="0" err="1"/>
              <a:t>relu</a:t>
            </a:r>
            <a:r>
              <a:rPr lang="en-US" sz="1600" dirty="0"/>
              <a:t>', </a:t>
            </a:r>
            <a:r>
              <a:rPr lang="en-US" sz="1600" dirty="0" err="1"/>
              <a:t>kernel_initializer</a:t>
            </a:r>
            <a:r>
              <a:rPr lang="en-US" sz="1600" dirty="0"/>
              <a:t>='</a:t>
            </a:r>
            <a:r>
              <a:rPr lang="en-US" sz="1600" dirty="0" err="1"/>
              <a:t>he_uniform</a:t>
            </a:r>
            <a:r>
              <a:rPr lang="en-US" sz="1600" dirty="0"/>
              <a:t>'))</a:t>
            </a:r>
          </a:p>
          <a:p>
            <a:r>
              <a:rPr lang="en-US" sz="1600" dirty="0" err="1"/>
              <a:t>model.add</a:t>
            </a:r>
            <a:r>
              <a:rPr lang="en-US" sz="1600" dirty="0"/>
              <a:t>(Conv2D(64, (3, 3), activation='</a:t>
            </a:r>
            <a:r>
              <a:rPr lang="en-US" sz="1600" dirty="0" err="1"/>
              <a:t>relu</a:t>
            </a:r>
            <a:r>
              <a:rPr lang="en-US" sz="1600" dirty="0"/>
              <a:t>', </a:t>
            </a:r>
            <a:r>
              <a:rPr lang="en-US" sz="1600" dirty="0" err="1"/>
              <a:t>kernel_initializer</a:t>
            </a:r>
            <a:r>
              <a:rPr lang="en-US" sz="1600" dirty="0"/>
              <a:t>='</a:t>
            </a:r>
            <a:r>
              <a:rPr lang="en-US" sz="1600" dirty="0" err="1"/>
              <a:t>he_uniform</a:t>
            </a:r>
            <a:r>
              <a:rPr lang="en-US" sz="1600" dirty="0"/>
              <a:t>'))</a:t>
            </a:r>
          </a:p>
          <a:p>
            <a:r>
              <a:rPr lang="en-US" sz="1600" dirty="0" err="1"/>
              <a:t>model.add</a:t>
            </a:r>
            <a:r>
              <a:rPr lang="en-US" sz="1600" dirty="0"/>
              <a:t>(MaxPooling2D((2, 2)))</a:t>
            </a:r>
          </a:p>
          <a:p>
            <a:r>
              <a:rPr lang="en-US" sz="1600" dirty="0" err="1"/>
              <a:t>model.add</a:t>
            </a:r>
            <a:r>
              <a:rPr lang="en-US" sz="1600" dirty="0"/>
              <a:t>(Dropout(0.25))                  </a:t>
            </a:r>
          </a:p>
          <a:p>
            <a:r>
              <a:rPr lang="en-US" sz="1600" dirty="0" err="1"/>
              <a:t>model.add</a:t>
            </a:r>
            <a:r>
              <a:rPr lang="en-US" sz="1600" dirty="0"/>
              <a:t>(Flatten()) </a:t>
            </a:r>
          </a:p>
        </p:txBody>
      </p:sp>
    </p:spTree>
    <p:extLst>
      <p:ext uri="{BB962C8B-B14F-4D97-AF65-F5344CB8AC3E}">
        <p14:creationId xmlns:p14="http://schemas.microsoft.com/office/powerpoint/2010/main" val="23161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F2D5-46B2-9888-2245-F0C2368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the Network model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A9C8-3B17-8925-342B-18EADCFDE2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# Fully Connected Layer</a:t>
            </a:r>
          </a:p>
          <a:p>
            <a:r>
              <a:rPr lang="en-US" sz="1600" dirty="0" err="1"/>
              <a:t>model.add</a:t>
            </a:r>
            <a:r>
              <a:rPr lang="en-US" sz="1600" dirty="0"/>
              <a:t>(Dense(units=200, activation='</a:t>
            </a:r>
            <a:r>
              <a:rPr lang="en-US" sz="1600" dirty="0" err="1"/>
              <a:t>relu</a:t>
            </a:r>
            <a:r>
              <a:rPr lang="en-US" sz="1600" dirty="0"/>
              <a:t>'))</a:t>
            </a:r>
          </a:p>
          <a:p>
            <a:endParaRPr lang="en-US" sz="1600" dirty="0"/>
          </a:p>
          <a:p>
            <a:r>
              <a:rPr lang="en-US" sz="1600" dirty="0"/>
              <a:t># Output Layer</a:t>
            </a:r>
          </a:p>
          <a:p>
            <a:r>
              <a:rPr lang="en-US" sz="1600" dirty="0" err="1"/>
              <a:t>model.add</a:t>
            </a:r>
            <a:r>
              <a:rPr lang="en-US" sz="1600" dirty="0"/>
              <a:t>(Dense(</a:t>
            </a:r>
            <a:r>
              <a:rPr lang="en-US" sz="1600" dirty="0" err="1"/>
              <a:t>numLabels</a:t>
            </a:r>
            <a:r>
              <a:rPr lang="en-US" sz="1600" dirty="0"/>
              <a:t>, activation='</a:t>
            </a:r>
            <a:r>
              <a:rPr lang="en-US" sz="1600" dirty="0" err="1"/>
              <a:t>softmax</a:t>
            </a:r>
            <a:r>
              <a:rPr lang="en-US" sz="1600" dirty="0"/>
              <a:t>’)) </a:t>
            </a:r>
          </a:p>
          <a:p>
            <a:endParaRPr lang="en-US" sz="1600" dirty="0"/>
          </a:p>
          <a:p>
            <a:r>
              <a:rPr lang="en-US" sz="1600" dirty="0" err="1"/>
              <a:t>model.compile</a:t>
            </a:r>
            <a:r>
              <a:rPr lang="en-US" sz="1600" dirty="0"/>
              <a:t>(optimizer='</a:t>
            </a:r>
            <a:r>
              <a:rPr lang="en-US" sz="1600" dirty="0" err="1"/>
              <a:t>adam</a:t>
            </a:r>
            <a:r>
              <a:rPr lang="en-US" sz="1600" dirty="0"/>
              <a:t>', loss='</a:t>
            </a:r>
            <a:r>
              <a:rPr lang="en-US" sz="1600" dirty="0" err="1"/>
              <a:t>categorical_crossentropy</a:t>
            </a:r>
            <a:r>
              <a:rPr lang="en-US" sz="1600" dirty="0"/>
              <a:t>', metrics=['accuracy'])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944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 Train the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batch_size</a:t>
            </a:r>
            <a:r>
              <a:rPr lang="en-US" dirty="0"/>
              <a:t>=100, epochs=8, </a:t>
            </a:r>
            <a:r>
              <a:rPr lang="en-US" dirty="0" err="1"/>
              <a:t>validation_split</a:t>
            </a:r>
            <a:r>
              <a:rPr lang="en-US" dirty="0"/>
              <a:t> = 0.1, verbose=1)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score = </a:t>
            </a:r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verbose=1)</a:t>
            </a:r>
          </a:p>
          <a:p>
            <a:endParaRPr lang="en-US" dirty="0"/>
          </a:p>
          <a:p>
            <a:r>
              <a:rPr lang="en-US" dirty="0"/>
              <a:t>print('\</a:t>
            </a:r>
            <a:r>
              <a:rPr lang="en-US" dirty="0" err="1"/>
              <a:t>nTrain</a:t>
            </a:r>
            <a:r>
              <a:rPr lang="en-US" dirty="0"/>
              <a:t> accuracy:', score[1]) </a:t>
            </a:r>
          </a:p>
        </p:txBody>
      </p:sp>
    </p:spTree>
    <p:extLst>
      <p:ext uri="{BB962C8B-B14F-4D97-AF65-F5344CB8AC3E}">
        <p14:creationId xmlns:p14="http://schemas.microsoft.com/office/powerpoint/2010/main" val="3438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Apply Model to Test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9985103" cy="381898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loss, score = </a:t>
            </a:r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, verbose=1) </a:t>
            </a:r>
          </a:p>
          <a:p>
            <a:endParaRPr lang="en-US" dirty="0"/>
          </a:p>
          <a:p>
            <a:r>
              <a:rPr lang="en-US" dirty="0"/>
              <a:t>print('\</a:t>
            </a:r>
            <a:r>
              <a:rPr lang="en-US" dirty="0" err="1"/>
              <a:t>nTest</a:t>
            </a:r>
            <a:r>
              <a:rPr lang="en-US" dirty="0"/>
              <a:t> accuracy:', score)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9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CNN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CNN code: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Py_ex3_CNN.ipynb</a:t>
            </a:r>
          </a:p>
        </p:txBody>
      </p:sp>
    </p:spTree>
    <p:extLst>
      <p:ext uri="{BB962C8B-B14F-4D97-AF65-F5344CB8AC3E}">
        <p14:creationId xmlns:p14="http://schemas.microsoft.com/office/powerpoint/2010/main" val="25135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2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Another widely-used deep learning platform known for its flexibility and speed.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software library, developed by Facebook and maintained by Mega AI.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Torch is an open-source project for DL written in C and generally used via the Lua interface. Torch is no longer actively developed but libraries are used in </a:t>
            </a:r>
            <a:r>
              <a:rPr lang="en-US" dirty="0" err="1"/>
              <a:t>Pytorch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Neural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81588" y="1600200"/>
            <a:ext cx="6091922" cy="3657600"/>
          </a:xfr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881588" y="5402043"/>
            <a:ext cx="65621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borrowed from:</a:t>
            </a:r>
          </a:p>
          <a:p>
            <a:r>
              <a:rPr lang="en-US" dirty="0"/>
              <a:t>http://www.kdnuggets.com/2017/05/deep-learning-big-deal.html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7312E547-405F-577C-9BF2-9E1FFCA75DAC}"/>
              </a:ext>
            </a:extLst>
          </p:cNvPr>
          <p:cNvSpPr/>
          <p:nvPr/>
        </p:nvSpPr>
        <p:spPr>
          <a:xfrm>
            <a:off x="1052286" y="2724559"/>
            <a:ext cx="2367643" cy="182444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Neural Network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4F24E2-54E6-2E70-7F28-3A61DB0CA188}"/>
              </a:ext>
            </a:extLst>
          </p:cNvPr>
          <p:cNvGrpSpPr/>
          <p:nvPr/>
        </p:nvGrpSpPr>
        <p:grpSpPr>
          <a:xfrm>
            <a:off x="3693558" y="3000928"/>
            <a:ext cx="914400" cy="1232753"/>
            <a:chOff x="3693558" y="3000928"/>
            <a:chExt cx="914400" cy="1232753"/>
          </a:xfrm>
        </p:grpSpPr>
        <p:sp>
          <p:nvSpPr>
            <p:cNvPr id="6" name="Equals 5">
              <a:extLst>
                <a:ext uri="{FF2B5EF4-FFF2-40B4-BE49-F238E27FC236}">
                  <a16:creationId xmlns:a16="http://schemas.microsoft.com/office/drawing/2014/main" id="{B4EBEDC1-C438-EB34-47A8-A5BE2B62EBD1}"/>
                </a:ext>
              </a:extLst>
            </p:cNvPr>
            <p:cNvSpPr/>
            <p:nvPr/>
          </p:nvSpPr>
          <p:spPr>
            <a:xfrm>
              <a:off x="3693558" y="3000928"/>
              <a:ext cx="914400" cy="914400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Equals 6">
              <a:extLst>
                <a:ext uri="{FF2B5EF4-FFF2-40B4-BE49-F238E27FC236}">
                  <a16:creationId xmlns:a16="http://schemas.microsoft.com/office/drawing/2014/main" id="{E51331CD-A785-CFAA-764B-0EF7466E26EE}"/>
                </a:ext>
              </a:extLst>
            </p:cNvPr>
            <p:cNvSpPr/>
            <p:nvPr/>
          </p:nvSpPr>
          <p:spPr>
            <a:xfrm>
              <a:off x="3693558" y="3319281"/>
              <a:ext cx="914400" cy="914400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5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E640-53C3-0FF5-F434-0B19EBFC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B118F-38F9-4631-99B3-F3EBEF5D0D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Because </a:t>
            </a:r>
            <a:r>
              <a:rPr lang="en-US" dirty="0" err="1"/>
              <a:t>PyTorch</a:t>
            </a:r>
            <a:r>
              <a:rPr lang="en-US" dirty="0"/>
              <a:t> and </a:t>
            </a:r>
            <a:r>
              <a:rPr lang="en-US" dirty="0" err="1"/>
              <a:t>Tensorflow</a:t>
            </a:r>
            <a:r>
              <a:rPr lang="en-US" dirty="0"/>
              <a:t> use some common underlying codes, many of the required functions (e.g., activation, loss, optimizer) will be the same.</a:t>
            </a:r>
          </a:p>
          <a:p>
            <a:endParaRPr lang="en-US" dirty="0"/>
          </a:p>
          <a:p>
            <a:r>
              <a:rPr lang="en-US" dirty="0"/>
              <a:t>Popular library used by academics and researchers.</a:t>
            </a:r>
          </a:p>
        </p:txBody>
      </p:sp>
    </p:spTree>
    <p:extLst>
      <p:ext uri="{BB962C8B-B14F-4D97-AF65-F5344CB8AC3E}">
        <p14:creationId xmlns:p14="http://schemas.microsoft.com/office/powerpoint/2010/main" val="15956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4992-B447-26D1-7DA5-5F2D8143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Torch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D964-F793-09C1-892A-59DC1EE898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Tensor: multidimensional array (just like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ndarray</a:t>
            </a:r>
            <a:r>
              <a:rPr lang="en-US" dirty="0"/>
              <a:t>) + can be used on GPUs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import torch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torch.rand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(5,3,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torch.long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device=‘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’) # if not specified, uses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torch.zeros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(5,3)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torch.add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x+y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# or z=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x+y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z.numpy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 # convert 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array, same memory location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torch.from_numpy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(w)	#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to torch tensor (on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70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4992-B447-26D1-7DA5-5F2D8143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Torch Tensors…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D964-F793-09C1-892A-59DC1EE898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CUDA tensors</a:t>
            </a:r>
          </a:p>
          <a:p>
            <a:pPr lvl="1"/>
            <a:r>
              <a:rPr lang="en-US" dirty="0"/>
              <a:t>Tensors can be moved onto any device using the .to method.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torch.cuda.is_available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device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torch.device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torch.rand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(3,5, device=device)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torch.rand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(3,5).to(device)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x + y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print(z)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z.to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torch.double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# ``.to`` can also change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together!</a:t>
            </a:r>
          </a:p>
        </p:txBody>
      </p:sp>
    </p:spTree>
    <p:extLst>
      <p:ext uri="{BB962C8B-B14F-4D97-AF65-F5344CB8AC3E}">
        <p14:creationId xmlns:p14="http://schemas.microsoft.com/office/powerpoint/2010/main" val="173769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 a  </a:t>
            </a:r>
            <a:r>
              <a:rPr lang="en-US" dirty="0" err="1"/>
              <a:t>PyTorch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1333344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AFE1-CA0D-4F85-7CB9-98E1B8E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</a:t>
            </a:r>
            <a:r>
              <a:rPr lang="en-US" dirty="0" err="1"/>
              <a:t>Pytorch</a:t>
            </a:r>
            <a:r>
              <a:rPr lang="en-US" dirty="0"/>
              <a:t>:  General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467C-E099-AA7F-385F-76B102AF18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87146"/>
            <a:ext cx="10515600" cy="45497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Import the torch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Preprocess the data</a:t>
            </a:r>
          </a:p>
          <a:p>
            <a:pPr marL="457200" lvl="1" indent="0">
              <a:buNone/>
            </a:pPr>
            <a:r>
              <a:rPr lang="en-US" sz="2000" dirty="0"/>
              <a:t>3a. Scale the data</a:t>
            </a:r>
          </a:p>
          <a:p>
            <a:pPr marL="457200" lvl="1" indent="0">
              <a:buNone/>
            </a:pPr>
            <a:r>
              <a:rPr lang="en-US" sz="2000" dirty="0"/>
              <a:t>3b. Split the data</a:t>
            </a:r>
          </a:p>
          <a:p>
            <a:pPr marL="457200" lvl="1" indent="0">
              <a:buNone/>
            </a:pPr>
            <a:r>
              <a:rPr lang="en-US" sz="2000" dirty="0"/>
              <a:t>3c. Convert data to tensors</a:t>
            </a:r>
          </a:p>
          <a:p>
            <a:pPr marL="457200" lvl="1" indent="0">
              <a:buNone/>
            </a:pPr>
            <a:r>
              <a:rPr lang="en-US" sz="2000" dirty="0"/>
              <a:t>3d. Load the tensors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the Network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the Learning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model to the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Display the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50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Import torch Package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334530" y="2423160"/>
            <a:ext cx="10857470" cy="3818985"/>
          </a:xfrm>
        </p:spPr>
        <p:txBody>
          <a:bodyPr>
            <a:noAutofit/>
          </a:bodyPr>
          <a:lstStyle/>
          <a:p>
            <a:r>
              <a:rPr lang="en-US" sz="2400" dirty="0"/>
              <a:t>import torch</a:t>
            </a:r>
          </a:p>
          <a:p>
            <a:endParaRPr lang="en-US" sz="2400" dirty="0"/>
          </a:p>
          <a:p>
            <a:r>
              <a:rPr lang="en-US" sz="2400" dirty="0"/>
              <a:t>if </a:t>
            </a:r>
            <a:r>
              <a:rPr lang="en-US" sz="2400" dirty="0" err="1"/>
              <a:t>torch.cuda.is_available</a:t>
            </a:r>
            <a:r>
              <a:rPr lang="en-US" sz="2400" dirty="0"/>
              <a:t>():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device_type</a:t>
            </a:r>
            <a:r>
              <a:rPr lang="en-US" sz="2400" dirty="0"/>
              <a:t> = "</a:t>
            </a:r>
            <a:r>
              <a:rPr lang="en-US" sz="2400" dirty="0" err="1"/>
              <a:t>cuda</a:t>
            </a:r>
            <a:r>
              <a:rPr lang="en-US" sz="2400" dirty="0"/>
              <a:t>:" +                      </a:t>
            </a:r>
          </a:p>
          <a:p>
            <a:r>
              <a:rPr lang="en-US" sz="2400" dirty="0"/>
              <a:t>                   str(</a:t>
            </a:r>
            <a:r>
              <a:rPr lang="en-US" sz="2400" dirty="0" err="1"/>
              <a:t>torch.cuda.current_device</a:t>
            </a:r>
            <a:r>
              <a:rPr lang="en-US" sz="2400" dirty="0"/>
              <a:t>())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else: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device_type</a:t>
            </a:r>
            <a:r>
              <a:rPr lang="en-US" sz="2400" dirty="0"/>
              <a:t> = "</a:t>
            </a:r>
            <a:r>
              <a:rPr lang="en-US" sz="2400" dirty="0" err="1"/>
              <a:t>cpu</a:t>
            </a:r>
            <a:r>
              <a:rPr lang="en-US" sz="2400" dirty="0"/>
              <a:t>"</a:t>
            </a:r>
          </a:p>
          <a:p>
            <a:r>
              <a:rPr lang="en-US" sz="2400" dirty="0"/>
              <a:t>      </a:t>
            </a:r>
          </a:p>
          <a:p>
            <a:r>
              <a:rPr lang="en-US" sz="2400" dirty="0"/>
              <a:t>device = </a:t>
            </a:r>
            <a:r>
              <a:rPr lang="en-US" sz="2400" dirty="0" err="1"/>
              <a:t>torch.device</a:t>
            </a:r>
            <a:r>
              <a:rPr lang="en-US" sz="2400" dirty="0"/>
              <a:t>(</a:t>
            </a:r>
            <a:r>
              <a:rPr lang="en-US" sz="2400" dirty="0" err="1"/>
              <a:t>device_type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844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 Read in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10322031" cy="38189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endParaRPr lang="en-US" dirty="0"/>
          </a:p>
          <a:p>
            <a:r>
              <a:rPr lang="en-US" dirty="0" err="1"/>
              <a:t>data_file</a:t>
            </a:r>
            <a:r>
              <a:rPr lang="en-US" dirty="0"/>
              <a:t> = ‘Data/</a:t>
            </a:r>
            <a:r>
              <a:rPr lang="en-US" dirty="0" err="1"/>
              <a:t>cancer_data.csv</a:t>
            </a:r>
            <a:r>
              <a:rPr lang="en-US" dirty="0"/>
              <a:t>'</a:t>
            </a:r>
          </a:p>
          <a:p>
            <a:r>
              <a:rPr lang="en-US" dirty="0" err="1"/>
              <a:t>target_file</a:t>
            </a:r>
            <a:r>
              <a:rPr lang="en-US" dirty="0"/>
              <a:t> = ‘Data/</a:t>
            </a:r>
            <a:r>
              <a:rPr lang="en-US" dirty="0" err="1"/>
              <a:t>cancer_target.csv</a:t>
            </a:r>
            <a:r>
              <a:rPr lang="en-US" dirty="0"/>
              <a:t>'</a:t>
            </a:r>
          </a:p>
          <a:p>
            <a:r>
              <a:rPr lang="en-US" dirty="0"/>
              <a:t>x=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data_file,dtype</a:t>
            </a:r>
            <a:r>
              <a:rPr lang="en-US" dirty="0"/>
              <a:t>=</a:t>
            </a:r>
            <a:r>
              <a:rPr lang="en-US" dirty="0" err="1"/>
              <a:t>float,delimiter</a:t>
            </a:r>
            <a:r>
              <a:rPr lang="en-US" dirty="0"/>
              <a:t>=',')</a:t>
            </a:r>
          </a:p>
          <a:p>
            <a:r>
              <a:rPr lang="en-US" dirty="0"/>
              <a:t>y=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target_file</a:t>
            </a:r>
            <a:r>
              <a:rPr lang="en-US" dirty="0"/>
              <a:t>, </a:t>
            </a:r>
            <a:r>
              <a:rPr lang="en-US" dirty="0" err="1"/>
              <a:t>dtype</a:t>
            </a:r>
            <a:r>
              <a:rPr lang="en-US" dirty="0"/>
              <a:t>=float, delimiter=',')</a:t>
            </a:r>
          </a:p>
          <a:p>
            <a:endParaRPr lang="en-US" dirty="0"/>
          </a:p>
          <a:p>
            <a:r>
              <a:rPr lang="en-US" dirty="0"/>
              <a:t>print("shape of x: {}\</a:t>
            </a:r>
            <a:r>
              <a:rPr lang="en-US" dirty="0" err="1"/>
              <a:t>nshape</a:t>
            </a:r>
            <a:r>
              <a:rPr lang="en-US" dirty="0"/>
              <a:t> of y: {}".format(</a:t>
            </a:r>
            <a:r>
              <a:rPr lang="en-US" dirty="0" err="1"/>
              <a:t>x.shape,y.shape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798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 Scale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#feature scaling</a:t>
            </a:r>
          </a:p>
          <a:p>
            <a:r>
              <a:rPr lang="en-US" dirty="0"/>
              <a:t>from </a:t>
            </a:r>
            <a:r>
              <a:rPr lang="en-US" dirty="0" err="1"/>
              <a:t>sklearn.preprocessing</a:t>
            </a:r>
            <a:r>
              <a:rPr lang="en-US" dirty="0"/>
              <a:t> import </a:t>
            </a:r>
            <a:r>
              <a:rPr lang="en-US" dirty="0" err="1"/>
              <a:t>StandardScaler</a:t>
            </a:r>
            <a:endParaRPr lang="en-US" dirty="0"/>
          </a:p>
          <a:p>
            <a:r>
              <a:rPr lang="en-US" dirty="0" err="1"/>
              <a:t>sc</a:t>
            </a:r>
            <a:r>
              <a:rPr lang="en-US" dirty="0"/>
              <a:t>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r>
              <a:rPr lang="en-US" dirty="0"/>
              <a:t>x = </a:t>
            </a:r>
            <a:r>
              <a:rPr lang="en-US" dirty="0" err="1"/>
              <a:t>sc.fit_transform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2591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 Split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model_selection</a:t>
            </a:r>
            <a:endParaRPr lang="en-US" dirty="0"/>
          </a:p>
          <a:p>
            <a:r>
              <a:rPr lang="en-US" dirty="0" err="1"/>
              <a:t>test_size</a:t>
            </a:r>
            <a:r>
              <a:rPr lang="en-US" dirty="0"/>
              <a:t> = 0.30</a:t>
            </a:r>
          </a:p>
          <a:p>
            <a:r>
              <a:rPr lang="en-US" dirty="0"/>
              <a:t>seed = 7</a:t>
            </a:r>
          </a:p>
          <a:p>
            <a:endParaRPr lang="en-US" dirty="0"/>
          </a:p>
          <a:p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test_data</a:t>
            </a:r>
            <a:r>
              <a:rPr lang="en-US" dirty="0"/>
              <a:t>, </a:t>
            </a:r>
            <a:r>
              <a:rPr lang="en-US" dirty="0" err="1"/>
              <a:t>train_target</a:t>
            </a:r>
            <a:r>
              <a:rPr lang="en-US" dirty="0"/>
              <a:t>, </a:t>
            </a:r>
            <a:r>
              <a:rPr lang="en-US" dirty="0" err="1"/>
              <a:t>test_target</a:t>
            </a:r>
            <a:r>
              <a:rPr lang="en-US" dirty="0"/>
              <a:t> = </a:t>
            </a:r>
            <a:r>
              <a:rPr lang="en-US" dirty="0" err="1"/>
              <a:t>model_selection.train_test_split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=</a:t>
            </a:r>
            <a:r>
              <a:rPr lang="en-US" dirty="0" err="1"/>
              <a:t>test_size</a:t>
            </a:r>
            <a:r>
              <a:rPr lang="en-US" dirty="0"/>
              <a:t>, </a:t>
            </a:r>
            <a:r>
              <a:rPr lang="en-US" dirty="0" err="1"/>
              <a:t>random_state</a:t>
            </a:r>
            <a:r>
              <a:rPr lang="en-US" dirty="0"/>
              <a:t>=seed)</a:t>
            </a:r>
          </a:p>
        </p:txBody>
      </p:sp>
    </p:spTree>
    <p:extLst>
      <p:ext uri="{BB962C8B-B14F-4D97-AF65-F5344CB8AC3E}">
        <p14:creationId xmlns:p14="http://schemas.microsoft.com/office/powerpoint/2010/main" val="357976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 Convert data to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#defining dataset class</a:t>
            </a:r>
          </a:p>
          <a:p>
            <a:r>
              <a:rPr lang="en-US" dirty="0"/>
              <a:t>from </a:t>
            </a:r>
            <a:r>
              <a:rPr lang="en-US" dirty="0" err="1"/>
              <a:t>torch.utils.data</a:t>
            </a:r>
            <a:r>
              <a:rPr lang="en-US" dirty="0"/>
              <a:t> import Dataset</a:t>
            </a:r>
          </a:p>
          <a:p>
            <a:endParaRPr lang="en-US" dirty="0"/>
          </a:p>
          <a:p>
            <a:r>
              <a:rPr lang="en-US" dirty="0"/>
              <a:t>class dataset(Dataset):</a:t>
            </a:r>
          </a:p>
          <a:p>
            <a:r>
              <a:rPr lang="en-US" dirty="0"/>
              <a:t>  def __</a:t>
            </a:r>
            <a:r>
              <a:rPr lang="en-US" dirty="0" err="1"/>
              <a:t>init</a:t>
            </a:r>
            <a:r>
              <a:rPr lang="en-US" dirty="0"/>
              <a:t>__(</a:t>
            </a:r>
            <a:r>
              <a:rPr lang="en-US" dirty="0" err="1"/>
              <a:t>self,x,y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err="1"/>
              <a:t>self.x</a:t>
            </a:r>
            <a:r>
              <a:rPr lang="en-US" dirty="0"/>
              <a:t> = </a:t>
            </a:r>
            <a:r>
              <a:rPr lang="en-US" dirty="0" err="1"/>
              <a:t>torch.tensor</a:t>
            </a:r>
            <a:r>
              <a:rPr lang="en-US" dirty="0"/>
              <a:t>(</a:t>
            </a:r>
            <a:r>
              <a:rPr lang="en-US" dirty="0" err="1"/>
              <a:t>x,dtype</a:t>
            </a:r>
            <a:r>
              <a:rPr lang="en-US" dirty="0"/>
              <a:t>=torch.float32)</a:t>
            </a:r>
          </a:p>
          <a:p>
            <a:r>
              <a:rPr lang="en-US" dirty="0"/>
              <a:t>    </a:t>
            </a:r>
            <a:r>
              <a:rPr lang="en-US" dirty="0" err="1"/>
              <a:t>self.y</a:t>
            </a:r>
            <a:r>
              <a:rPr lang="en-US" dirty="0"/>
              <a:t> = </a:t>
            </a:r>
            <a:r>
              <a:rPr lang="en-US" dirty="0" err="1"/>
              <a:t>torch.tensor</a:t>
            </a:r>
            <a:r>
              <a:rPr lang="en-US" dirty="0"/>
              <a:t>(</a:t>
            </a:r>
            <a:r>
              <a:rPr lang="en-US" dirty="0" err="1"/>
              <a:t>y,dtype</a:t>
            </a:r>
            <a:r>
              <a:rPr lang="en-US" dirty="0"/>
              <a:t>=torch.float32)</a:t>
            </a:r>
          </a:p>
          <a:p>
            <a:r>
              <a:rPr lang="en-US" dirty="0"/>
              <a:t>    </a:t>
            </a:r>
            <a:r>
              <a:rPr lang="en-US" dirty="0" err="1"/>
              <a:t>self.length</a:t>
            </a:r>
            <a:r>
              <a:rPr lang="en-US" dirty="0"/>
              <a:t> = </a:t>
            </a:r>
            <a:r>
              <a:rPr lang="en-US" dirty="0" err="1"/>
              <a:t>self.x.shape</a:t>
            </a:r>
            <a:r>
              <a:rPr lang="en-US" dirty="0"/>
              <a:t>[0]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def __</a:t>
            </a:r>
            <a:r>
              <a:rPr lang="en-US" dirty="0" err="1"/>
              <a:t>getitem</a:t>
            </a:r>
            <a:r>
              <a:rPr lang="en-US" dirty="0"/>
              <a:t>__(</a:t>
            </a:r>
            <a:r>
              <a:rPr lang="en-US" dirty="0" err="1"/>
              <a:t>self,idx</a:t>
            </a:r>
            <a:r>
              <a:rPr lang="en-US" dirty="0"/>
              <a:t>):</a:t>
            </a:r>
          </a:p>
          <a:p>
            <a:r>
              <a:rPr lang="en-US" dirty="0"/>
              <a:t>    return </a:t>
            </a:r>
            <a:r>
              <a:rPr lang="en-US" dirty="0" err="1"/>
              <a:t>self.x</a:t>
            </a:r>
            <a:r>
              <a:rPr lang="en-US" dirty="0"/>
              <a:t>[</a:t>
            </a:r>
            <a:r>
              <a:rPr lang="en-US" dirty="0" err="1"/>
              <a:t>idx</a:t>
            </a:r>
            <a:r>
              <a:rPr lang="en-US" dirty="0"/>
              <a:t>],</a:t>
            </a:r>
            <a:r>
              <a:rPr lang="en-US" dirty="0" err="1"/>
              <a:t>self.y</a:t>
            </a:r>
            <a:r>
              <a:rPr lang="en-US" dirty="0"/>
              <a:t>[</a:t>
            </a:r>
            <a:r>
              <a:rPr lang="en-US" dirty="0" err="1"/>
              <a:t>idx</a:t>
            </a:r>
            <a:r>
              <a:rPr lang="en-US" dirty="0"/>
              <a:t>]</a:t>
            </a:r>
          </a:p>
          <a:p>
            <a:r>
              <a:rPr lang="en-US" dirty="0"/>
              <a:t>  def __</a:t>
            </a:r>
            <a:r>
              <a:rPr lang="en-US" dirty="0" err="1"/>
              <a:t>len</a:t>
            </a:r>
            <a:r>
              <a:rPr lang="en-US" dirty="0"/>
              <a:t>__(self):</a:t>
            </a:r>
          </a:p>
          <a:p>
            <a:r>
              <a:rPr lang="en-US" dirty="0"/>
              <a:t>    return </a:t>
            </a:r>
            <a:r>
              <a:rPr lang="en-US" dirty="0" err="1"/>
              <a:t>self.length</a:t>
            </a:r>
            <a:endParaRPr lang="en-US" dirty="0"/>
          </a:p>
          <a:p>
            <a:endParaRPr lang="en-US" dirty="0"/>
          </a:p>
          <a:p>
            <a:r>
              <a:rPr lang="fr-FR" dirty="0" err="1"/>
              <a:t>trainset</a:t>
            </a:r>
            <a:r>
              <a:rPr lang="fr-FR" dirty="0"/>
              <a:t> = </a:t>
            </a:r>
            <a:r>
              <a:rPr lang="fr-FR" dirty="0" err="1"/>
              <a:t>dataset</a:t>
            </a:r>
            <a:r>
              <a:rPr lang="fr-FR" dirty="0"/>
              <a:t>(</a:t>
            </a:r>
            <a:r>
              <a:rPr lang="fr-FR" dirty="0" err="1"/>
              <a:t>train_data,train_target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8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A Peek at a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Each “node” in the neural network performs a set of computations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B7DB33-7D79-1882-982D-A0E5337F9DC3}"/>
              </a:ext>
            </a:extLst>
          </p:cNvPr>
          <p:cNvGrpSpPr/>
          <p:nvPr/>
        </p:nvGrpSpPr>
        <p:grpSpPr>
          <a:xfrm>
            <a:off x="946671" y="2451101"/>
            <a:ext cx="6380248" cy="4229100"/>
            <a:chOff x="2686571" y="2451101"/>
            <a:chExt cx="6380248" cy="42291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15805F-F410-4834-055F-E6E0D207B2B3}"/>
                </a:ext>
              </a:extLst>
            </p:cNvPr>
            <p:cNvGrpSpPr/>
            <p:nvPr/>
          </p:nvGrpSpPr>
          <p:grpSpPr>
            <a:xfrm>
              <a:off x="2686571" y="3120342"/>
              <a:ext cx="6380248" cy="2610783"/>
              <a:chOff x="820652" y="2607454"/>
              <a:chExt cx="6380248" cy="261078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EEE039F-AA67-74E4-8F00-A377ACC82F08}"/>
                  </a:ext>
                </a:extLst>
              </p:cNvPr>
              <p:cNvGrpSpPr/>
              <p:nvPr/>
            </p:nvGrpSpPr>
            <p:grpSpPr>
              <a:xfrm>
                <a:off x="820652" y="2607454"/>
                <a:ext cx="6380248" cy="2610783"/>
                <a:chOff x="2459492" y="2727368"/>
                <a:chExt cx="5475735" cy="26107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3B3D3AA0-D636-93FA-9FCA-40DAAB9D3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8214" y="3446807"/>
                      <a:ext cx="1409427" cy="152660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nary>
                          </m:oMath>
                        </m:oMathPara>
                      </a14:m>
                      <a:endParaRPr lang="en-US" baseline="-25000" dirty="0"/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EE11F7C1-3CAB-F747-5867-707744AD1A1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8214" y="3446807"/>
                      <a:ext cx="1409427" cy="152660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4516626D-BE59-A861-49C3-0DBEBE9E4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1800" y="3127478"/>
                  <a:ext cx="1371600" cy="682522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1B3985A9-9E20-D659-241D-5B1E623BD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1800" y="3642282"/>
                  <a:ext cx="1295400" cy="382545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70331EFB-916D-1546-102D-CD06B9094D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1800" y="4147625"/>
                  <a:ext cx="1246414" cy="7489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45764E4-46E4-1519-ECDE-51B74C00E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71801" y="4472159"/>
                  <a:ext cx="1267641" cy="29034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D245A60C-4DF4-DEFE-2ECC-FAD2240AC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71800" y="4610100"/>
                  <a:ext cx="1371600" cy="64770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878B669-676E-6B3A-027D-EF74E226C7FF}"/>
                    </a:ext>
                  </a:extLst>
                </p:cNvPr>
                <p:cNvCxnSpPr>
                  <a:cxnSpLocks/>
                  <a:stCxn id="9" idx="6"/>
                </p:cNvCxnSpPr>
                <p:nvPr/>
              </p:nvCxnSpPr>
              <p:spPr>
                <a:xfrm>
                  <a:off x="5627642" y="4210110"/>
                  <a:ext cx="2307585" cy="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DCD036AC-80AD-335A-8B34-34772F331C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9492" y="2727368"/>
                      <a:ext cx="553539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70C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03858730-72A5-0084-AADA-C55B74C2F6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9492" y="2727368"/>
                      <a:ext cx="553539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E5609EB6-97B7-E6BF-8320-C54141A3F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9001" y="3276601"/>
                      <a:ext cx="426993" cy="308077"/>
                    </a:xfrm>
                    <a:prstGeom prst="ellips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D0C93D47-B2A3-2B15-B76F-6D12F96C8DC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29001" y="3276601"/>
                      <a:ext cx="426993" cy="308077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 b="-5660"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A2281FD3-9F1F-746B-6FC3-A4322D9D3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47777" y="3642282"/>
                      <a:ext cx="408217" cy="320119"/>
                    </a:xfrm>
                    <a:prstGeom prst="ellips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F2171C49-C930-4DFA-D95E-B1BFD9AC90D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7777" y="3642282"/>
                      <a:ext cx="408217" cy="320119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 b="-3636"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F685D6CB-4437-7005-3A08-ED14221C4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48867" y="4038600"/>
                      <a:ext cx="407127" cy="312758"/>
                    </a:xfrm>
                    <a:prstGeom prst="ellips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7FDCD3CE-0F1D-59B1-F02C-5F0529059FB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8867" y="4038600"/>
                      <a:ext cx="407127" cy="312758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 b="-7547"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21580C4F-48DF-5D22-B0AE-64010A087F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47777" y="4431455"/>
                      <a:ext cx="408217" cy="331045"/>
                    </a:xfrm>
                    <a:prstGeom prst="ellips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6A17ADC7-586E-61B8-2A08-1F34083BE37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7777" y="4431455"/>
                      <a:ext cx="408217" cy="33104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 b="-3571"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EC2CFB1F-8CAA-2A34-6354-B58097782A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9001" y="4873524"/>
                      <a:ext cx="426993" cy="308077"/>
                    </a:xfrm>
                    <a:prstGeom prst="ellips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A0ADDB2F-0473-9F64-762A-FA0C67D1EDC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29001" y="4873524"/>
                      <a:ext cx="426993" cy="308077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 b="-7547"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19399CD6-5C17-8D46-6A3E-92B02C62AC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781" y="3987994"/>
                      <a:ext cx="456657" cy="469055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4150B1A1-0973-DB76-2AEE-14B803007E6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1781" y="3987994"/>
                      <a:ext cx="456657" cy="46905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B2C7CDB-F9BE-873D-B71A-C671F8703A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9492" y="3257490"/>
                      <a:ext cx="553539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70C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32C4FD6D-C63B-2B55-39CD-A7666A9B12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9492" y="3257490"/>
                      <a:ext cx="553539" cy="4001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53E2CFB-F47F-F884-6F04-CA2A88E4D9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9492" y="3840905"/>
                      <a:ext cx="553539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70C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4730CAE-9BD4-6389-B54E-CFB10A9F2B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9492" y="3840905"/>
                      <a:ext cx="553539" cy="40011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B5E344E-4ED4-EDC2-CED5-C8E2571E6C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9492" y="4419348"/>
                      <a:ext cx="553539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70C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83161B3F-A954-06B2-4A2E-DB3E956E4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9492" y="4419348"/>
                      <a:ext cx="553539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97058CBE-9610-0267-5848-62DDB3F90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9492" y="4938041"/>
                      <a:ext cx="553539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70C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FCCA00DB-E3E4-C520-8F30-8FC889229E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9492" y="4938041"/>
                      <a:ext cx="553539" cy="40011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337AC66-CEFC-4797-8578-B49235DD0030}"/>
                  </a:ext>
                </a:extLst>
              </p:cNvPr>
              <p:cNvSpPr/>
              <p:nvPr/>
            </p:nvSpPr>
            <p:spPr>
              <a:xfrm>
                <a:off x="4741888" y="3754461"/>
                <a:ext cx="1187147" cy="656337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Activation function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6A9DB9-4165-9F8A-BCB1-2F00B8AF37AF}"/>
                </a:ext>
              </a:extLst>
            </p:cNvPr>
            <p:cNvSpPr/>
            <p:nvPr/>
          </p:nvSpPr>
          <p:spPr>
            <a:xfrm>
              <a:off x="3534747" y="2451101"/>
              <a:ext cx="4445099" cy="42291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3050D5-FD90-7BD1-058A-6561E38FB838}"/>
                  </a:ext>
                </a:extLst>
              </p:cNvPr>
              <p:cNvSpPr txBox="1"/>
              <p:nvPr/>
            </p:nvSpPr>
            <p:spPr>
              <a:xfrm>
                <a:off x="7601021" y="2564534"/>
                <a:ext cx="4445099" cy="332398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weights,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 and the bias, </a:t>
                </a:r>
                <a:r>
                  <a:rPr lang="en-US" sz="2400" i="1" dirty="0"/>
                  <a:t>b</a:t>
                </a:r>
                <a:r>
                  <a:rPr lang="en-US" sz="2400" dirty="0"/>
                  <a:t>, are not known.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node will have it own set of unknow values.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During training, the “best” set of weights are determined that will generate a value close to y for the collection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3050D5-FD90-7BD1-058A-6561E38FB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021" y="2564534"/>
                <a:ext cx="4445099" cy="3323987"/>
              </a:xfrm>
              <a:prstGeom prst="rect">
                <a:avLst/>
              </a:prstGeom>
              <a:blipFill>
                <a:blip r:embed="rId15"/>
                <a:stretch>
                  <a:fillRect l="-1778" t="-1280" r="-177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68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3d.  Load the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9341936" cy="381898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fr-FR" sz="2400" dirty="0"/>
              <a:t>#DataLoader</a:t>
            </a:r>
          </a:p>
          <a:p>
            <a:r>
              <a:rPr lang="en-US" sz="2400" dirty="0"/>
              <a:t>from </a:t>
            </a:r>
            <a:r>
              <a:rPr lang="en-US" sz="2400" dirty="0" err="1"/>
              <a:t>torch.utils.data</a:t>
            </a:r>
            <a:r>
              <a:rPr lang="en-US" sz="2400" dirty="0"/>
              <a:t> import </a:t>
            </a:r>
            <a:r>
              <a:rPr lang="en-US" sz="2400" dirty="0" err="1"/>
              <a:t>DataLoader</a:t>
            </a:r>
            <a:endParaRPr lang="en-US" sz="2400" dirty="0"/>
          </a:p>
          <a:p>
            <a:endParaRPr lang="fr-FR" sz="2400" dirty="0"/>
          </a:p>
          <a:p>
            <a:r>
              <a:rPr lang="fr-FR" sz="2400" dirty="0" err="1"/>
              <a:t>trainloader</a:t>
            </a:r>
            <a:r>
              <a:rPr lang="fr-FR" sz="2400" dirty="0"/>
              <a:t> = </a:t>
            </a:r>
            <a:r>
              <a:rPr lang="fr-FR" sz="2400" dirty="0" err="1"/>
              <a:t>DataLoader</a:t>
            </a:r>
            <a:r>
              <a:rPr lang="fr-FR" sz="2400" dirty="0"/>
              <a:t>(</a:t>
            </a:r>
            <a:r>
              <a:rPr lang="fr-FR" sz="2400" dirty="0" err="1"/>
              <a:t>trainset,batch_size</a:t>
            </a:r>
            <a:r>
              <a:rPr lang="fr-FR" sz="2400" dirty="0"/>
              <a:t>=64,shuffle=False)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896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 Design the Network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from torch import </a:t>
            </a:r>
            <a:r>
              <a:rPr lang="en-US" dirty="0" err="1"/>
              <a:t>nn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 Net(</a:t>
            </a:r>
            <a:r>
              <a:rPr lang="en-US" dirty="0" err="1"/>
              <a:t>nn.Module</a:t>
            </a:r>
            <a:r>
              <a:rPr lang="en-US" dirty="0"/>
              <a:t>):</a:t>
            </a:r>
          </a:p>
          <a:p>
            <a:r>
              <a:rPr lang="en-US" dirty="0"/>
              <a:t>  def __</a:t>
            </a:r>
            <a:r>
              <a:rPr lang="en-US" dirty="0" err="1"/>
              <a:t>init</a:t>
            </a:r>
            <a:r>
              <a:rPr lang="en-US" dirty="0"/>
              <a:t>__(</a:t>
            </a:r>
            <a:r>
              <a:rPr lang="en-US" dirty="0" err="1"/>
              <a:t>self,input_shape</a:t>
            </a:r>
            <a:r>
              <a:rPr lang="en-US" dirty="0"/>
              <a:t>):</a:t>
            </a:r>
          </a:p>
          <a:p>
            <a:r>
              <a:rPr lang="en-US" dirty="0"/>
              <a:t>    super(</a:t>
            </a:r>
            <a:r>
              <a:rPr lang="en-US" dirty="0" err="1"/>
              <a:t>Net,self</a:t>
            </a:r>
            <a:r>
              <a:rPr lang="en-US" dirty="0"/>
              <a:t>).__</a:t>
            </a:r>
            <a:r>
              <a:rPr lang="en-US" dirty="0" err="1"/>
              <a:t>init</a:t>
            </a:r>
            <a:r>
              <a:rPr lang="en-US" dirty="0"/>
              <a:t>__()</a:t>
            </a:r>
          </a:p>
          <a:p>
            <a:r>
              <a:rPr lang="en-US" dirty="0"/>
              <a:t>    self.fc1 = </a:t>
            </a:r>
            <a:r>
              <a:rPr lang="en-US" dirty="0" err="1"/>
              <a:t>nn.Linear</a:t>
            </a:r>
            <a:r>
              <a:rPr lang="en-US" dirty="0"/>
              <a:t>(input_shape,32)</a:t>
            </a:r>
          </a:p>
          <a:p>
            <a:r>
              <a:rPr lang="en-US" dirty="0"/>
              <a:t>    self.fc2 = </a:t>
            </a:r>
            <a:r>
              <a:rPr lang="en-US" dirty="0" err="1"/>
              <a:t>nn.Linear</a:t>
            </a:r>
            <a:r>
              <a:rPr lang="en-US" dirty="0"/>
              <a:t>(32,64)</a:t>
            </a:r>
          </a:p>
          <a:p>
            <a:r>
              <a:rPr lang="en-US" dirty="0"/>
              <a:t>    self.fc3 = </a:t>
            </a:r>
            <a:r>
              <a:rPr lang="en-US" dirty="0" err="1"/>
              <a:t>nn.Linear</a:t>
            </a:r>
            <a:r>
              <a:rPr lang="en-US" dirty="0"/>
              <a:t>(64,1)</a:t>
            </a:r>
          </a:p>
          <a:p>
            <a:endParaRPr lang="en-US" dirty="0"/>
          </a:p>
          <a:p>
            <a:r>
              <a:rPr lang="en-US" dirty="0"/>
              <a:t>  def forward(</a:t>
            </a:r>
            <a:r>
              <a:rPr lang="en-US" dirty="0" err="1"/>
              <a:t>self,x</a:t>
            </a:r>
            <a:r>
              <a:rPr lang="en-US" dirty="0"/>
              <a:t>):</a:t>
            </a:r>
          </a:p>
          <a:p>
            <a:r>
              <a:rPr lang="en-US" dirty="0"/>
              <a:t>    x = </a:t>
            </a:r>
            <a:r>
              <a:rPr lang="en-US" dirty="0" err="1"/>
              <a:t>torch.relu</a:t>
            </a:r>
            <a:r>
              <a:rPr lang="en-US" dirty="0"/>
              <a:t>(self.fc1(x))</a:t>
            </a:r>
          </a:p>
          <a:p>
            <a:r>
              <a:rPr lang="en-US" dirty="0"/>
              <a:t>    x = </a:t>
            </a:r>
            <a:r>
              <a:rPr lang="en-US" dirty="0" err="1"/>
              <a:t>torch.relu</a:t>
            </a:r>
            <a:r>
              <a:rPr lang="en-US" dirty="0"/>
              <a:t>(self.fc2(x))</a:t>
            </a:r>
          </a:p>
          <a:p>
            <a:r>
              <a:rPr lang="en-US" dirty="0"/>
              <a:t>    x = </a:t>
            </a:r>
            <a:r>
              <a:rPr lang="en-US" dirty="0" err="1"/>
              <a:t>torch.sigmoid</a:t>
            </a:r>
            <a:r>
              <a:rPr lang="en-US" dirty="0"/>
              <a:t>(self.fc3(x))</a:t>
            </a:r>
          </a:p>
          <a:p>
            <a:r>
              <a:rPr lang="en-US" dirty="0"/>
              <a:t>    return x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model = Net(</a:t>
            </a:r>
            <a:r>
              <a:rPr lang="en-US" dirty="0" err="1"/>
              <a:t>input_shape</a:t>
            </a:r>
            <a:r>
              <a:rPr lang="en-US" dirty="0"/>
              <a:t>=</a:t>
            </a:r>
            <a:r>
              <a:rPr lang="en-US" dirty="0" err="1"/>
              <a:t>x.shape</a:t>
            </a:r>
            <a:r>
              <a:rPr lang="en-US" dirty="0"/>
              <a:t>[1])</a:t>
            </a:r>
          </a:p>
        </p:txBody>
      </p:sp>
    </p:spTree>
    <p:extLst>
      <p:ext uri="{BB962C8B-B14F-4D97-AF65-F5344CB8AC3E}">
        <p14:creationId xmlns:p14="http://schemas.microsoft.com/office/powerpoint/2010/main" val="21820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Define the 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learning_rate</a:t>
            </a:r>
            <a:r>
              <a:rPr lang="en-US" dirty="0"/>
              <a:t> = 0.01</a:t>
            </a:r>
          </a:p>
          <a:p>
            <a:r>
              <a:rPr lang="en-US" dirty="0"/>
              <a:t>epochs = 700</a:t>
            </a:r>
          </a:p>
          <a:p>
            <a:endParaRPr lang="en-US" dirty="0"/>
          </a:p>
          <a:p>
            <a:r>
              <a:rPr lang="en-US" dirty="0"/>
              <a:t>optimizer = </a:t>
            </a:r>
            <a:r>
              <a:rPr lang="en-US" dirty="0" err="1"/>
              <a:t>torch.optim.SGD</a:t>
            </a:r>
            <a:r>
              <a:rPr lang="en-US" dirty="0"/>
              <a:t>(</a:t>
            </a:r>
            <a:r>
              <a:rPr lang="en-US" dirty="0" err="1"/>
              <a:t>model.parameters</a:t>
            </a:r>
            <a:r>
              <a:rPr lang="en-US" dirty="0"/>
              <a:t>(),</a:t>
            </a:r>
          </a:p>
          <a:p>
            <a:r>
              <a:rPr lang="en-US" dirty="0" err="1"/>
              <a:t>lr</a:t>
            </a:r>
            <a:r>
              <a:rPr lang="en-US" dirty="0"/>
              <a:t>=</a:t>
            </a:r>
            <a:r>
              <a:rPr lang="en-US" dirty="0" err="1"/>
              <a:t>learning_rate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loss_fn</a:t>
            </a:r>
            <a:r>
              <a:rPr lang="en-US" dirty="0"/>
              <a:t> = </a:t>
            </a:r>
            <a:r>
              <a:rPr lang="en-US" dirty="0" err="1"/>
              <a:t>nn.BCELoss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319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 Fit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100" dirty="0"/>
              <a:t>losses = []</a:t>
            </a:r>
          </a:p>
          <a:p>
            <a:r>
              <a:rPr lang="en-US" sz="1100" dirty="0" err="1"/>
              <a:t>accur</a:t>
            </a:r>
            <a:r>
              <a:rPr lang="en-US" sz="1100" dirty="0"/>
              <a:t> = []</a:t>
            </a:r>
          </a:p>
          <a:p>
            <a:r>
              <a:rPr lang="en-US" sz="1100" dirty="0"/>
              <a:t>for </a:t>
            </a:r>
            <a:r>
              <a:rPr lang="en-US" sz="1100" dirty="0" err="1"/>
              <a:t>i</a:t>
            </a:r>
            <a:r>
              <a:rPr lang="en-US" sz="1100" dirty="0"/>
              <a:t> in range(epochs):</a:t>
            </a:r>
          </a:p>
          <a:p>
            <a:r>
              <a:rPr lang="en-US" sz="1100" dirty="0"/>
              <a:t>  for j,(</a:t>
            </a:r>
            <a:r>
              <a:rPr lang="en-US" sz="1100" dirty="0" err="1"/>
              <a:t>x_train,y_train</a:t>
            </a:r>
            <a:r>
              <a:rPr lang="en-US" sz="1100" dirty="0"/>
              <a:t>) in enumerate(</a:t>
            </a:r>
            <a:r>
              <a:rPr lang="en-US" sz="1100" dirty="0" err="1"/>
              <a:t>trainloader</a:t>
            </a:r>
            <a:r>
              <a:rPr lang="en-US" sz="1100" dirty="0"/>
              <a:t>):</a:t>
            </a:r>
          </a:p>
          <a:p>
            <a:r>
              <a:rPr lang="en-US" sz="1100" dirty="0"/>
              <a:t>    </a:t>
            </a:r>
          </a:p>
          <a:p>
            <a:r>
              <a:rPr lang="en-US" sz="1100" dirty="0"/>
              <a:t>    #calculate output</a:t>
            </a:r>
          </a:p>
          <a:p>
            <a:r>
              <a:rPr lang="en-US" sz="1100" dirty="0"/>
              <a:t>    output = model(</a:t>
            </a:r>
            <a:r>
              <a:rPr lang="en-US" sz="1100" dirty="0" err="1"/>
              <a:t>x_train</a:t>
            </a:r>
            <a:r>
              <a:rPr lang="en-US" sz="1100" dirty="0"/>
              <a:t>)</a:t>
            </a:r>
          </a:p>
          <a:p>
            <a:r>
              <a:rPr lang="en-US" sz="1100" dirty="0"/>
              <a:t> </a:t>
            </a:r>
          </a:p>
          <a:p>
            <a:r>
              <a:rPr lang="en-US" sz="1100" dirty="0"/>
              <a:t>    #calculate loss</a:t>
            </a:r>
          </a:p>
          <a:p>
            <a:r>
              <a:rPr lang="en-US" sz="1100" dirty="0"/>
              <a:t>    loss = </a:t>
            </a:r>
            <a:r>
              <a:rPr lang="en-US" sz="1100" dirty="0" err="1"/>
              <a:t>loss_fn</a:t>
            </a:r>
            <a:r>
              <a:rPr lang="en-US" sz="1100" dirty="0"/>
              <a:t>(</a:t>
            </a:r>
            <a:r>
              <a:rPr lang="en-US" sz="1100" dirty="0" err="1"/>
              <a:t>output,y_train.reshape</a:t>
            </a:r>
            <a:r>
              <a:rPr lang="en-US" sz="1100" dirty="0"/>
              <a:t>(-1,1))</a:t>
            </a:r>
          </a:p>
          <a:p>
            <a:r>
              <a:rPr lang="en-US" sz="1100" dirty="0"/>
              <a:t> </a:t>
            </a:r>
          </a:p>
          <a:p>
            <a:r>
              <a:rPr lang="en-US" sz="1100" dirty="0"/>
              <a:t>    #accuracy</a:t>
            </a:r>
          </a:p>
          <a:p>
            <a:r>
              <a:rPr lang="en-US" sz="1100" dirty="0"/>
              <a:t>    predicted = model(</a:t>
            </a:r>
            <a:r>
              <a:rPr lang="en-US" sz="1100" dirty="0" err="1"/>
              <a:t>torch.tensor</a:t>
            </a:r>
            <a:r>
              <a:rPr lang="en-US" sz="1100" dirty="0"/>
              <a:t>(</a:t>
            </a:r>
            <a:r>
              <a:rPr lang="en-US" sz="1100" dirty="0" err="1"/>
              <a:t>x,dtype</a:t>
            </a:r>
            <a:r>
              <a:rPr lang="en-US" sz="1100" dirty="0"/>
              <a:t>=torch.float32))</a:t>
            </a:r>
          </a:p>
          <a:p>
            <a:r>
              <a:rPr lang="en-US" sz="1100" dirty="0"/>
              <a:t>    acc = (</a:t>
            </a:r>
            <a:r>
              <a:rPr lang="en-US" sz="1100" dirty="0" err="1"/>
              <a:t>predicted.reshape</a:t>
            </a:r>
            <a:r>
              <a:rPr lang="en-US" sz="1100" dirty="0"/>
              <a:t>(-1).detach().</a:t>
            </a:r>
            <a:r>
              <a:rPr lang="en-US" sz="1100" dirty="0" err="1"/>
              <a:t>numpy</a:t>
            </a:r>
            <a:r>
              <a:rPr lang="en-US" sz="1100" dirty="0"/>
              <a:t>().round() == y).mean()</a:t>
            </a:r>
          </a:p>
          <a:p>
            <a:r>
              <a:rPr lang="en-US" sz="1100" dirty="0"/>
              <a:t>    #backprop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optimizer.zero_grad</a:t>
            </a:r>
            <a:r>
              <a:rPr lang="en-US" sz="1100" dirty="0"/>
              <a:t>()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loss.backward</a:t>
            </a:r>
            <a:r>
              <a:rPr lang="en-US" sz="1100" dirty="0"/>
              <a:t>()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optimizer.step</a:t>
            </a:r>
            <a:r>
              <a:rPr lang="en-US" sz="1100" dirty="0"/>
              <a:t>()</a:t>
            </a:r>
          </a:p>
          <a:p>
            <a:endParaRPr lang="en-US" sz="1100" dirty="0"/>
          </a:p>
          <a:p>
            <a:r>
              <a:rPr lang="en-US" sz="1100" dirty="0"/>
              <a:t>  if i%50 == 0: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losses.append</a:t>
            </a:r>
            <a:r>
              <a:rPr lang="en-US" sz="1100" dirty="0"/>
              <a:t>(loss)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accur.append</a:t>
            </a:r>
            <a:r>
              <a:rPr lang="en-US" sz="1100" dirty="0"/>
              <a:t>(acc)</a:t>
            </a:r>
          </a:p>
          <a:p>
            <a:r>
              <a:rPr lang="en-US" sz="1100" dirty="0"/>
              <a:t>    print("epoch {}\</a:t>
            </a:r>
            <a:r>
              <a:rPr lang="en-US" sz="1100" dirty="0" err="1"/>
              <a:t>tloss</a:t>
            </a:r>
            <a:r>
              <a:rPr lang="en-US" sz="1100" dirty="0"/>
              <a:t> : {}\t accuracy : {}".format(</a:t>
            </a:r>
            <a:r>
              <a:rPr lang="en-US" sz="1100" dirty="0" err="1"/>
              <a:t>i,loss,acc</a:t>
            </a:r>
            <a:r>
              <a:rPr lang="en-US" sz="11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6420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 Apply the Model to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9531198" cy="381898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dirty="0" err="1"/>
              <a:t>testset</a:t>
            </a:r>
            <a:r>
              <a:rPr lang="en-US" sz="2400" dirty="0"/>
              <a:t> = dataset(</a:t>
            </a:r>
            <a:r>
              <a:rPr lang="en-US" sz="2400" dirty="0" err="1"/>
              <a:t>test_data,test_target</a:t>
            </a:r>
            <a:r>
              <a:rPr lang="en-US" sz="2400" dirty="0"/>
              <a:t>)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 err="1"/>
              <a:t>trainloader</a:t>
            </a:r>
            <a:r>
              <a:rPr lang="en-US" sz="2400" dirty="0"/>
              <a:t> = </a:t>
            </a:r>
            <a:r>
              <a:rPr lang="en-US" sz="2400" dirty="0" err="1"/>
              <a:t>DataLoader</a:t>
            </a:r>
            <a:r>
              <a:rPr lang="en-US" sz="2400" dirty="0"/>
              <a:t>(</a:t>
            </a:r>
            <a:r>
              <a:rPr lang="en-US" sz="2400" dirty="0" err="1"/>
              <a:t>testset,batch_size</a:t>
            </a:r>
            <a:r>
              <a:rPr lang="en-US" sz="2400" dirty="0"/>
              <a:t>=64,shuffle=False)</a:t>
            </a:r>
          </a:p>
          <a:p>
            <a:endParaRPr lang="en-US" sz="2400" dirty="0"/>
          </a:p>
          <a:p>
            <a:r>
              <a:rPr lang="en-US" sz="2400" dirty="0"/>
              <a:t>predicted = model(</a:t>
            </a:r>
            <a:r>
              <a:rPr lang="en-US" sz="2400" dirty="0" err="1"/>
              <a:t>torch.tensor</a:t>
            </a:r>
            <a:r>
              <a:rPr lang="en-US" sz="2400" dirty="0"/>
              <a:t>(</a:t>
            </a:r>
            <a:r>
              <a:rPr lang="en-US" sz="2400" dirty="0" err="1"/>
              <a:t>test_data,dtype</a:t>
            </a:r>
            <a:r>
              <a:rPr lang="en-US" sz="2400" dirty="0"/>
              <a:t>=torch.float32))</a:t>
            </a:r>
          </a:p>
        </p:txBody>
      </p:sp>
    </p:spTree>
    <p:extLst>
      <p:ext uri="{BB962C8B-B14F-4D97-AF65-F5344CB8AC3E}">
        <p14:creationId xmlns:p14="http://schemas.microsoft.com/office/powerpoint/2010/main" val="23679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 Evaluate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10268802" cy="3818985"/>
          </a:xfrm>
        </p:spPr>
        <p:txBody>
          <a:bodyPr>
            <a:noAutofit/>
          </a:bodyPr>
          <a:lstStyle/>
          <a:p>
            <a:r>
              <a:rPr lang="en-US" sz="2400" dirty="0"/>
              <a:t>acc = (</a:t>
            </a:r>
            <a:r>
              <a:rPr lang="en-US" sz="2400" dirty="0" err="1"/>
              <a:t>predicted.reshape</a:t>
            </a:r>
            <a:r>
              <a:rPr lang="en-US" sz="2400" dirty="0"/>
              <a:t>(-1).detach().</a:t>
            </a:r>
            <a:r>
              <a:rPr lang="en-US" sz="2400" dirty="0" err="1"/>
              <a:t>numpy</a:t>
            </a:r>
            <a:r>
              <a:rPr lang="en-US" sz="2400" dirty="0"/>
              <a:t>().round() == </a:t>
            </a:r>
            <a:r>
              <a:rPr lang="en-US" sz="2400" dirty="0" err="1"/>
              <a:t>test_target</a:t>
            </a:r>
            <a:r>
              <a:rPr lang="en-US" sz="2400" dirty="0"/>
              <a:t>).mean()</a:t>
            </a:r>
          </a:p>
          <a:p>
            <a:endParaRPr lang="en-US" sz="2400" dirty="0"/>
          </a:p>
          <a:p>
            <a:r>
              <a:rPr lang="en-US" sz="2400" dirty="0"/>
              <a:t>print('\</a:t>
            </a:r>
            <a:r>
              <a:rPr lang="en-US" sz="2400" dirty="0" err="1"/>
              <a:t>nAccuracy</a:t>
            </a:r>
            <a:r>
              <a:rPr lang="en-US" sz="2400" dirty="0"/>
              <a:t>:  %.3f' % acc)</a:t>
            </a:r>
          </a:p>
          <a:p>
            <a:endParaRPr lang="en-US" sz="2400" dirty="0"/>
          </a:p>
          <a:p>
            <a:r>
              <a:rPr lang="en-US" sz="2400" dirty="0"/>
              <a:t>from </a:t>
            </a:r>
            <a:r>
              <a:rPr lang="en-US" sz="2400" dirty="0" err="1"/>
              <a:t>sklearn.metrics</a:t>
            </a:r>
            <a:r>
              <a:rPr lang="en-US" sz="2400" dirty="0"/>
              <a:t> import </a:t>
            </a:r>
            <a:r>
              <a:rPr lang="en-US" sz="2400" dirty="0" err="1"/>
              <a:t>confusion_matrix</a:t>
            </a:r>
            <a:r>
              <a:rPr lang="en-US" sz="2400" dirty="0"/>
              <a:t> </a:t>
            </a:r>
          </a:p>
          <a:p>
            <a:r>
              <a:rPr lang="en-US" sz="2400" dirty="0"/>
              <a:t>predicted = </a:t>
            </a:r>
            <a:r>
              <a:rPr lang="en-US" sz="2400" dirty="0" err="1"/>
              <a:t>predicted.reshape</a:t>
            </a:r>
            <a:r>
              <a:rPr lang="en-US" sz="2400" dirty="0"/>
              <a:t>(-1).detach().</a:t>
            </a:r>
            <a:r>
              <a:rPr lang="en-US" sz="2400" dirty="0" err="1"/>
              <a:t>numpy</a:t>
            </a:r>
            <a:r>
              <a:rPr lang="en-US" sz="2400" dirty="0"/>
              <a:t>().round()</a:t>
            </a:r>
          </a:p>
          <a:p>
            <a:endParaRPr lang="en-US" sz="2400" dirty="0"/>
          </a:p>
          <a:p>
            <a:r>
              <a:rPr lang="en-US" sz="2400" dirty="0"/>
              <a:t>print(</a:t>
            </a:r>
            <a:r>
              <a:rPr lang="en-US" sz="2400" dirty="0" err="1"/>
              <a:t>confusion_matrix</a:t>
            </a:r>
            <a:r>
              <a:rPr lang="en-US" sz="2400" dirty="0"/>
              <a:t>(</a:t>
            </a:r>
            <a:r>
              <a:rPr lang="en-US" sz="2400" dirty="0" err="1"/>
              <a:t>test_target</a:t>
            </a:r>
            <a:r>
              <a:rPr lang="en-US" sz="2400" dirty="0"/>
              <a:t>, predicted))</a:t>
            </a:r>
          </a:p>
        </p:txBody>
      </p:sp>
    </p:spTree>
    <p:extLst>
      <p:ext uri="{BB962C8B-B14F-4D97-AF65-F5344CB8AC3E}">
        <p14:creationId xmlns:p14="http://schemas.microsoft.com/office/powerpoint/2010/main" val="36421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</a:t>
            </a:r>
            <a:r>
              <a:rPr lang="en-US" dirty="0" err="1"/>
              <a:t>PyTorch</a:t>
            </a:r>
            <a:r>
              <a:rPr lang="en-US" dirty="0"/>
              <a:t>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</a:t>
            </a:r>
            <a:r>
              <a:rPr lang="en-US" sz="2400" dirty="0" err="1"/>
              <a:t>PyTorch</a:t>
            </a:r>
            <a:r>
              <a:rPr lang="en-US" sz="2400" dirty="0"/>
              <a:t> code: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Py_ex4_PyTorch.ipynb</a:t>
            </a:r>
          </a:p>
        </p:txBody>
      </p:sp>
    </p:spTree>
    <p:extLst>
      <p:ext uri="{BB962C8B-B14F-4D97-AF65-F5344CB8AC3E}">
        <p14:creationId xmlns:p14="http://schemas.microsoft.com/office/powerpoint/2010/main" val="58276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52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4533-AAD3-01E9-57F7-C49A878C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74D51-0E6A-F4FE-DEC7-BB23105009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Distributed training is imperative for larger and more complex models/datasets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Data parallelism is a relatively simple and effective way to accelerate 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C1CC-948B-09D3-33AC-9B94F773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Types</a:t>
            </a:r>
          </a:p>
        </p:txBody>
      </p:sp>
      <p:pic>
        <p:nvPicPr>
          <p:cNvPr id="5" name="Content Placeholder 4" descr="A diagram of data parallelism&#10;&#10;Description automatically generated with medium confidence">
            <a:extLst>
              <a:ext uri="{FF2B5EF4-FFF2-40B4-BE49-F238E27FC236}">
                <a16:creationId xmlns:a16="http://schemas.microsoft.com/office/drawing/2014/main" id="{D35A2DD2-CB98-4606-1545-962E3381AA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8640" y="1978472"/>
            <a:ext cx="5628064" cy="4075495"/>
          </a:xfrm>
        </p:spPr>
      </p:pic>
      <p:pic>
        <p:nvPicPr>
          <p:cNvPr id="7" name="Picture 6" descr="A diagram of a model parallelism&#10;&#10;Description automatically generated with low confidence">
            <a:extLst>
              <a:ext uri="{FF2B5EF4-FFF2-40B4-BE49-F238E27FC236}">
                <a16:creationId xmlns:a16="http://schemas.microsoft.com/office/drawing/2014/main" id="{4958A8B0-D1D4-7C96-DAB9-6EB01FAD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62" y="2136122"/>
            <a:ext cx="5487329" cy="40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E2D8D2-5EFB-C97D-8853-2EF39223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learn?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C2A9BB-4816-69C1-FE26-108B1BBA51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During the training or “fitting” process, you feed into the Deep Learning algorithm a set of measurements/features and  the expected outcome (e.g., a label or classification). 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algorithm determines the best weights and biases for the data.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C594C4-F275-95AB-4A39-DADA313276F8}"/>
              </a:ext>
            </a:extLst>
          </p:cNvPr>
          <p:cNvGrpSpPr/>
          <p:nvPr/>
        </p:nvGrpSpPr>
        <p:grpSpPr>
          <a:xfrm>
            <a:off x="1255389" y="3275253"/>
            <a:ext cx="9743006" cy="2072640"/>
            <a:chOff x="1224497" y="3429000"/>
            <a:chExt cx="9743006" cy="2072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E4922D-E6BA-36AA-3046-E837575358B0}"/>
                </a:ext>
              </a:extLst>
            </p:cNvPr>
            <p:cNvSpPr/>
            <p:nvPr/>
          </p:nvSpPr>
          <p:spPr>
            <a:xfrm>
              <a:off x="4434840" y="3429000"/>
              <a:ext cx="2682240" cy="1828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Deep Learning Algorithm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23236A-D558-0526-8AD2-DC877F601E2F}"/>
                </a:ext>
              </a:extLst>
            </p:cNvPr>
            <p:cNvSpPr/>
            <p:nvPr/>
          </p:nvSpPr>
          <p:spPr>
            <a:xfrm>
              <a:off x="1224497" y="3451543"/>
              <a:ext cx="2364523" cy="9448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Measurements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EF88D6-68D4-5BBD-7CFB-36350FB67D7C}"/>
                </a:ext>
              </a:extLst>
            </p:cNvPr>
            <p:cNvSpPr/>
            <p:nvPr/>
          </p:nvSpPr>
          <p:spPr>
            <a:xfrm>
              <a:off x="1372852" y="4556760"/>
              <a:ext cx="2077539" cy="9448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 or Classification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BD7A12-96B5-68D3-AEBB-EB52ED26B4A0}"/>
                </a:ext>
              </a:extLst>
            </p:cNvPr>
            <p:cNvSpPr/>
            <p:nvPr/>
          </p:nvSpPr>
          <p:spPr>
            <a:xfrm>
              <a:off x="7981206" y="3567249"/>
              <a:ext cx="2986297" cy="15087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defining the relationship between the input and the output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4A73E969-5E80-2466-4EC3-22EF20B7FB11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589020" y="3923983"/>
              <a:ext cx="864126" cy="47244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75B3ED18-5280-D623-49D9-3B7A802E236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450391" y="4403271"/>
              <a:ext cx="1002755" cy="625929"/>
            </a:xfrm>
            <a:prstGeom prst="bentConnector3">
              <a:avLst>
                <a:gd name="adj1" fmla="val 570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0132C5E-4248-FE18-98EB-07DB5ED27147}"/>
                </a:ext>
              </a:extLst>
            </p:cNvPr>
            <p:cNvCxnSpPr>
              <a:cxnSpLocks/>
              <a:stCxn id="8" idx="3"/>
              <a:endCxn id="11" idx="2"/>
            </p:cNvCxnSpPr>
            <p:nvPr/>
          </p:nvCxnSpPr>
          <p:spPr>
            <a:xfrm flipV="1">
              <a:off x="7117080" y="4321629"/>
              <a:ext cx="864126" cy="21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16063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E324-30C7-A5A8-4F3C-54747FDE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vs Model Parallelism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045D3-4055-C1B1-B9D1-94A437414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Data Parallelism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06A71F-56A5-0948-E266-23BFEF7AD8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NVIDIASans"/>
              </a:rPr>
              <a:t>Allows to speed up training </a:t>
            </a:r>
          </a:p>
          <a:p>
            <a:endParaRPr lang="en-US" dirty="0">
              <a:effectLst/>
            </a:endParaRPr>
          </a:p>
          <a:p>
            <a:r>
              <a:rPr lang="en-US" sz="1800" dirty="0">
                <a:effectLst/>
                <a:latin typeface="NVIDIASans"/>
              </a:rPr>
              <a:t>All workers train on different data </a:t>
            </a:r>
          </a:p>
          <a:p>
            <a:endParaRPr lang="en-US" dirty="0">
              <a:effectLst/>
            </a:endParaRPr>
          </a:p>
          <a:p>
            <a:r>
              <a:rPr lang="en-US" sz="1800" dirty="0">
                <a:effectLst/>
                <a:latin typeface="NVIDIASans"/>
              </a:rPr>
              <a:t>All workers have the same copy of the model </a:t>
            </a:r>
          </a:p>
          <a:p>
            <a:endParaRPr lang="en-US" dirty="0">
              <a:effectLst/>
            </a:endParaRPr>
          </a:p>
          <a:p>
            <a:r>
              <a:rPr lang="en-US" sz="1800" dirty="0">
                <a:effectLst/>
                <a:latin typeface="NVIDIASans"/>
              </a:rPr>
              <a:t>Neural network gradients (weight changes) are exchanged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5B97D9-2B4D-7787-04C3-3C3FC5DE5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Model Parallelism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10AEAC-0A5F-6A89-EF95-691B3F9F1BD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NVIDIASans"/>
              </a:rPr>
              <a:t>Allows for a bigger model </a:t>
            </a:r>
          </a:p>
          <a:p>
            <a:endParaRPr lang="en-US" dirty="0">
              <a:effectLst/>
            </a:endParaRPr>
          </a:p>
          <a:p>
            <a:r>
              <a:rPr lang="en-US" sz="1800" dirty="0">
                <a:effectLst/>
                <a:latin typeface="NVIDIASans"/>
              </a:rPr>
              <a:t>All workers train on the same data </a:t>
            </a:r>
          </a:p>
          <a:p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NVIDIASans"/>
              </a:rPr>
              <a:t>Parts of the model are distributed across GPUs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NVIDIASans"/>
              </a:rPr>
              <a:t>Neural network activations are exchanged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06061" y="5800347"/>
            <a:ext cx="10849303" cy="557049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000" dirty="0"/>
              <a:t>Datal loading and gradient averaging share communication resources → congestion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text, rectangle, diagram, plan&#10;&#10;Description automatically generated">
            <a:extLst>
              <a:ext uri="{FF2B5EF4-FFF2-40B4-BE49-F238E27FC236}">
                <a16:creationId xmlns:a16="http://schemas.microsoft.com/office/drawing/2014/main" id="{5E41D1BC-C2EC-89E0-63FB-A468A4E0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175"/>
            <a:ext cx="7772400" cy="52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233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2707" y="5901280"/>
            <a:ext cx="8043042" cy="557049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000" dirty="0"/>
              <a:t>Datal loading on PCIe,  gradient averaging on NVLINK → no congestion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, diagram, plan, rectangle&#10;&#10;Description automatically generated">
            <a:extLst>
              <a:ext uri="{FF2B5EF4-FFF2-40B4-BE49-F238E27FC236}">
                <a16:creationId xmlns:a16="http://schemas.microsoft.com/office/drawing/2014/main" id="{DFB7B3BF-0C57-6925-6106-069CD1C2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28" y="199696"/>
            <a:ext cx="7772400" cy="57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2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synchronous 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3797657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Host, Multi 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Each device will run a copy of your model (called a </a:t>
            </a:r>
            <a:r>
              <a:rPr lang="en-US" b="1" dirty="0"/>
              <a:t>replica</a:t>
            </a:r>
            <a:r>
              <a:rPr lang="en-US" dirty="0"/>
              <a:t>). </a:t>
            </a:r>
          </a:p>
          <a:p>
            <a:pPr marL="0" indent="0">
              <a:buNone/>
            </a:pPr>
            <a:r>
              <a:rPr lang="en-US" dirty="0"/>
              <a:t>At each step of training: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current batch of data (called </a:t>
            </a:r>
            <a:r>
              <a:rPr lang="en-US" b="1" dirty="0"/>
              <a:t>global batch</a:t>
            </a:r>
            <a:r>
              <a:rPr lang="en-US" dirty="0"/>
              <a:t>) is split into e.g., 4 different sub-batches (called </a:t>
            </a:r>
            <a:r>
              <a:rPr lang="en-US" b="1" dirty="0"/>
              <a:t>local batches</a:t>
            </a:r>
            <a:r>
              <a:rPr lang="en-US" dirty="0"/>
              <a:t>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of the 4 replicas independently processes a local batch;  forward pass, backward pass, outputting the gradient of the weights.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weight updates from local gradients are merged across the 4 replicas. </a:t>
            </a:r>
          </a:p>
        </p:txBody>
      </p:sp>
    </p:spTree>
    <p:extLst>
      <p:ext uri="{BB962C8B-B14F-4D97-AF65-F5344CB8AC3E}">
        <p14:creationId xmlns:p14="http://schemas.microsoft.com/office/powerpoint/2010/main" val="40105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AFE1-CA0D-4F85-7CB9-98E1B8E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General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467C-E099-AA7F-385F-76B102AF18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64909"/>
            <a:ext cx="10515600" cy="45497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Design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the data (recommended to use </a:t>
            </a:r>
            <a:r>
              <a:rPr lang="en-US" dirty="0" err="1"/>
              <a:t>tf.data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Mirrored Strategy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a Strategy Scope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Display the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Design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get_compiled_model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Make a simple 2-layer densely-connected neural network.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inputs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(shape=(784,))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keras.layers.Dense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(256, activation="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")(inputs)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keras.layers.Dense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(256, activation="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")(x)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outputs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keras.layers.Dense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(10)(x)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model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(inputs, outputs)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optimizer=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keras.optimizers.Adam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loss=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keras.losses.SparseCategoricalCrossentropy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from_logits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=True),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metrics=[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keras.metrics.SparseCategoricalAccuracy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()],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model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2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Read in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32    # global batch size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batch_size_per_replica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(depending on memory of each GPU) *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num_val_samples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10000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Return the MNIST dataset in the form of a `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tf.data.Dataset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keras.datasets.mnist.load_data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5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Preprocess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Preprocess the data (these are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arrays)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x_train.reshape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(-1, 784).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("float32") / 255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x_test.reshape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(-1, 784).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("float32") / 255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y_train.astype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("float32")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y_test.astype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("float32")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Prepare Data as </a:t>
            </a:r>
            <a:r>
              <a:rPr lang="en-US" dirty="0" err="1"/>
              <a:t>tf.data</a:t>
            </a:r>
            <a:r>
              <a:rPr lang="en-US" dirty="0"/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Reserve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num_val_samples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samples for validation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num_val_samples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num_val_samples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[:-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num_val_samples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[:-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num_val_samples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tf.data.Dataset.from_tensor_slices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)).batch(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tf.data.Dataset.from_tensor_slices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)).batch(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tf.data.Dataset.from_tensor_slices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)).batch(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7AD3-457B-8539-16DE-70A484B3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Learning 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20AB8B-01D1-30BB-1220-E5AB5BE72E89}"/>
              </a:ext>
            </a:extLst>
          </p:cNvPr>
          <p:cNvSpPr/>
          <p:nvPr/>
        </p:nvSpPr>
        <p:spPr>
          <a:xfrm>
            <a:off x="3077737" y="1170878"/>
            <a:ext cx="8920975" cy="380610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4CD7F-11C9-3E0B-244B-6887E1E2CFDA}"/>
              </a:ext>
            </a:extLst>
          </p:cNvPr>
          <p:cNvSpPr txBox="1"/>
          <p:nvPr/>
        </p:nvSpPr>
        <p:spPr>
          <a:xfrm>
            <a:off x="3329576" y="4650183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Loop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60116BA-E58F-8ED9-77B9-BAFBAC762493}"/>
              </a:ext>
            </a:extLst>
          </p:cNvPr>
          <p:cNvSpPr/>
          <p:nvPr/>
        </p:nvSpPr>
        <p:spPr>
          <a:xfrm>
            <a:off x="6858003" y="4917692"/>
            <a:ext cx="245327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622576D-1AFA-BE9D-004E-DF588F935F99}"/>
              </a:ext>
            </a:extLst>
          </p:cNvPr>
          <p:cNvSpPr/>
          <p:nvPr/>
        </p:nvSpPr>
        <p:spPr>
          <a:xfrm>
            <a:off x="5642518" y="5531670"/>
            <a:ext cx="2672576" cy="105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that predicts output for given input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C29B42-5495-23C5-D171-AEAADF146C61}"/>
              </a:ext>
            </a:extLst>
          </p:cNvPr>
          <p:cNvGrpSpPr/>
          <p:nvPr/>
        </p:nvGrpSpPr>
        <p:grpSpPr>
          <a:xfrm>
            <a:off x="661645" y="1312426"/>
            <a:ext cx="11188384" cy="3469182"/>
            <a:chOff x="661645" y="1040772"/>
            <a:chExt cx="11188384" cy="34691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3C984-15C2-C555-33E3-0E271D3AB9D1}"/>
                </a:ext>
              </a:extLst>
            </p:cNvPr>
            <p:cNvGrpSpPr/>
            <p:nvPr/>
          </p:nvGrpSpPr>
          <p:grpSpPr>
            <a:xfrm>
              <a:off x="661645" y="1952125"/>
              <a:ext cx="11188384" cy="2557829"/>
              <a:chOff x="661645" y="1952125"/>
              <a:chExt cx="11188384" cy="255782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81243-CA0A-B730-F1EC-AF92C77A025C}"/>
                  </a:ext>
                </a:extLst>
              </p:cNvPr>
              <p:cNvGrpSpPr/>
              <p:nvPr/>
            </p:nvGrpSpPr>
            <p:grpSpPr>
              <a:xfrm>
                <a:off x="661645" y="1952125"/>
                <a:ext cx="9161654" cy="2224050"/>
                <a:chOff x="1196902" y="2085939"/>
                <a:chExt cx="9161654" cy="222405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7FE6176-D50F-3EBA-4571-AE1DC958F768}"/>
                    </a:ext>
                  </a:extLst>
                </p:cNvPr>
                <p:cNvSpPr/>
                <p:nvPr/>
              </p:nvSpPr>
              <p:spPr>
                <a:xfrm>
                  <a:off x="1233606" y="3328682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Output Values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FDBF98-AF2C-1ED9-6885-69D351A30A91}"/>
                    </a:ext>
                  </a:extLst>
                </p:cNvPr>
                <p:cNvSpPr/>
                <p:nvPr/>
              </p:nvSpPr>
              <p:spPr>
                <a:xfrm>
                  <a:off x="3970766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Run the data through the nodes to compute the output values</a:t>
                  </a: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96FE06D-D731-437C-2EC2-87F2DED70B91}"/>
                    </a:ext>
                  </a:extLst>
                </p:cNvPr>
                <p:cNvCxnSpPr>
                  <a:cxnSpLocks/>
                  <a:stCxn id="10" idx="6"/>
                  <a:endCxn id="6" idx="1"/>
                </p:cNvCxnSpPr>
                <p:nvPr/>
              </p:nvCxnSpPr>
              <p:spPr>
                <a:xfrm>
                  <a:off x="3415995" y="2576593"/>
                  <a:ext cx="554771" cy="395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B21A8DE-89D6-0979-79E2-A9D4E96150C6}"/>
                    </a:ext>
                  </a:extLst>
                </p:cNvPr>
                <p:cNvSpPr/>
                <p:nvPr/>
              </p:nvSpPr>
              <p:spPr>
                <a:xfrm>
                  <a:off x="1196902" y="2085939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Input Values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C9CE0E5-6E3C-BA67-DECD-23C7017A8586}"/>
                    </a:ext>
                  </a:extLst>
                </p:cNvPr>
                <p:cNvCxnSpPr>
                  <a:cxnSpLocks/>
                  <a:stCxn id="5" idx="6"/>
                  <a:endCxn id="6" idx="1"/>
                </p:cNvCxnSpPr>
                <p:nvPr/>
              </p:nvCxnSpPr>
              <p:spPr>
                <a:xfrm flipV="1">
                  <a:off x="3452699" y="2972478"/>
                  <a:ext cx="518067" cy="846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D23C32A-B7B8-5601-8770-9B8FDC3E0C77}"/>
                    </a:ext>
                  </a:extLst>
                </p:cNvPr>
                <p:cNvSpPr/>
                <p:nvPr/>
              </p:nvSpPr>
              <p:spPr>
                <a:xfrm>
                  <a:off x="5995640" y="2434875"/>
                  <a:ext cx="2219093" cy="10593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Predicted output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D602727-E2A4-5848-B3A5-4E47F9D279AC}"/>
                    </a:ext>
                  </a:extLst>
                </p:cNvPr>
                <p:cNvCxnSpPr>
                  <a:cxnSpLocks/>
                  <a:stCxn id="6" idx="3"/>
                  <a:endCxn id="15" idx="2"/>
                </p:cNvCxnSpPr>
                <p:nvPr/>
              </p:nvCxnSpPr>
              <p:spPr>
                <a:xfrm flipV="1">
                  <a:off x="5665751" y="2964538"/>
                  <a:ext cx="329889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7899E9-8A81-7DD5-5F0E-B3580D5FF716}"/>
                    </a:ext>
                  </a:extLst>
                </p:cNvPr>
                <p:cNvSpPr/>
                <p:nvPr/>
              </p:nvSpPr>
              <p:spPr>
                <a:xfrm>
                  <a:off x="8663571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Compute the loss function &amp; metrics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E85ADA2-AF33-DD50-1C54-2F6059B5B4DE}"/>
                    </a:ext>
                  </a:extLst>
                </p:cNvPr>
                <p:cNvCxnSpPr>
                  <a:cxnSpLocks/>
                  <a:stCxn id="15" idx="6"/>
                  <a:endCxn id="20" idx="1"/>
                </p:cNvCxnSpPr>
                <p:nvPr/>
              </p:nvCxnSpPr>
              <p:spPr>
                <a:xfrm>
                  <a:off x="8214733" y="2964538"/>
                  <a:ext cx="448838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BA9DC6-EC38-EE94-7616-31751F642D9E}"/>
                  </a:ext>
                </a:extLst>
              </p:cNvPr>
              <p:cNvSpPr/>
              <p:nvPr/>
            </p:nvSpPr>
            <p:spPr>
              <a:xfrm>
                <a:off x="10155044" y="2184710"/>
                <a:ext cx="1694985" cy="1325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Tweak the weights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EA13445-2ABE-0E42-8A55-73114DA31140}"/>
                  </a:ext>
                </a:extLst>
              </p:cNvPr>
              <p:cNvCxnSpPr>
                <a:cxnSpLocks/>
                <a:stCxn id="20" idx="3"/>
                <a:endCxn id="34" idx="1"/>
              </p:cNvCxnSpPr>
              <p:nvPr/>
            </p:nvCxnSpPr>
            <p:spPr>
              <a:xfrm>
                <a:off x="9823299" y="2838664"/>
                <a:ext cx="331745" cy="88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row: Curved Down 40">
                <a:extLst>
                  <a:ext uri="{FF2B5EF4-FFF2-40B4-BE49-F238E27FC236}">
                    <a16:creationId xmlns:a16="http://schemas.microsoft.com/office/drawing/2014/main" id="{F4D683EF-BC9C-A9E9-5704-68E235AB0987}"/>
                  </a:ext>
                </a:extLst>
              </p:cNvPr>
              <p:cNvSpPr/>
              <p:nvPr/>
            </p:nvSpPr>
            <p:spPr>
              <a:xfrm rot="10800000">
                <a:off x="4204010" y="3842396"/>
                <a:ext cx="6534615" cy="667558"/>
              </a:xfrm>
              <a:prstGeom prst="curvedDownArrow">
                <a:avLst>
                  <a:gd name="adj1" fmla="val 54464"/>
                  <a:gd name="adj2" fmla="val 132664"/>
                  <a:gd name="adj3" fmla="val 283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571A7F-8858-7650-2F99-CC1EE1206619}"/>
                </a:ext>
              </a:extLst>
            </p:cNvPr>
            <p:cNvSpPr/>
            <p:nvPr/>
          </p:nvSpPr>
          <p:spPr>
            <a:xfrm>
              <a:off x="3158123" y="1040772"/>
              <a:ext cx="2219093" cy="9813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guesses for the weights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C100D8-4F70-58CD-DAE2-AE83014DE227}"/>
                </a:ext>
              </a:extLst>
            </p:cNvPr>
            <p:cNvCxnSpPr>
              <a:cxnSpLocks/>
              <a:stCxn id="48" idx="4"/>
              <a:endCxn id="6" idx="0"/>
            </p:cNvCxnSpPr>
            <p:nvPr/>
          </p:nvCxnSpPr>
          <p:spPr>
            <a:xfrm>
              <a:off x="4267670" y="2022079"/>
              <a:ext cx="15332" cy="15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8910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Create a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Create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MirroredStrategy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strategy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tf.distribute.MirroredStrategy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print("Number of devices: {}".format(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strategy.num_replicas_in_sync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027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Open the Strategy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Open a strategy scope.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strategy.scope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model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get_compiled_model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482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Train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Train the model on all available devices.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epochs=2,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validation_data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verbose=1)</a:t>
            </a:r>
          </a:p>
        </p:txBody>
      </p:sp>
    </p:spTree>
    <p:extLst>
      <p:ext uri="{BB962C8B-B14F-4D97-AF65-F5344CB8AC3E}">
        <p14:creationId xmlns:p14="http://schemas.microsoft.com/office/powerpoint/2010/main" val="126219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Evaluate the Model on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Test the model on all available devices.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model.evaluate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17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/>
              <a:t>Activity:  Distributed </a:t>
            </a:r>
            <a:r>
              <a:rPr lang="en-US" dirty="0" err="1"/>
              <a:t>Pytorch</a:t>
            </a:r>
            <a:r>
              <a:rPr lang="en-US" dirty="0"/>
              <a:t> Program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</a:t>
            </a:r>
            <a:r>
              <a:rPr lang="en-US" sz="2400" dirty="0" err="1"/>
              <a:t>PyTorch</a:t>
            </a:r>
            <a:r>
              <a:rPr lang="en-US" sz="2400" dirty="0"/>
              <a:t> code: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anchor="t"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ea typeface="+mn-lt"/>
                <a:cs typeface="+mn-lt"/>
              </a:rPr>
              <a:t>Py_ex5_DistributedTraining.ipynb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109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Before running on multiple nodes, please make sure the job can scale well to 8 GPUs on a single node.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Multi-node jobs on the POD should request all GPUs on the nodes, i.e. --</a:t>
            </a:r>
            <a:r>
              <a:rPr lang="en-US" dirty="0" err="1"/>
              <a:t>gres</a:t>
            </a:r>
            <a:r>
              <a:rPr lang="en-US" dirty="0"/>
              <a:t>=gpu:a100:8.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You may have already used the POD by simply requesting an A100 node without the constraint, since 10 out of the total 12 A100 nodes are POD nodes.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7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Use of HPC for 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Start with an appropriate model which trains on a single CPU or GPU</a:t>
            </a:r>
          </a:p>
          <a:p>
            <a:endParaRPr lang="en-US" dirty="0"/>
          </a:p>
          <a:p>
            <a:r>
              <a:rPr lang="en-US" dirty="0"/>
              <a:t>Optimize single-node/single-GPU performance</a:t>
            </a:r>
          </a:p>
          <a:p>
            <a:pPr lvl="1"/>
            <a:r>
              <a:rPr lang="en-US" dirty="0"/>
              <a:t>Using performance analysis tools</a:t>
            </a:r>
          </a:p>
          <a:p>
            <a:pPr lvl="1"/>
            <a:r>
              <a:rPr lang="en-US" dirty="0"/>
              <a:t>Tuning and optimizing data pipeline</a:t>
            </a:r>
          </a:p>
          <a:p>
            <a:pPr lvl="1"/>
            <a:r>
              <a:rPr lang="en-US" dirty="0"/>
              <a:t>Make effective use of the hardware (e.g. mixed precision)</a:t>
            </a:r>
          </a:p>
          <a:p>
            <a:endParaRPr lang="en-US" dirty="0"/>
          </a:p>
          <a:p>
            <a:r>
              <a:rPr lang="en-US" dirty="0"/>
              <a:t>Distribute the training across multiple processors</a:t>
            </a:r>
          </a:p>
          <a:p>
            <a:pPr lvl="1"/>
            <a:r>
              <a:rPr lang="en-US" dirty="0"/>
              <a:t>Multi-GPU, multi-node data-parallel or model-parallel training</a:t>
            </a:r>
          </a:p>
          <a:p>
            <a:endParaRPr lang="en-US" dirty="0"/>
          </a:p>
          <a:p>
            <a:r>
              <a:rPr lang="en-US" dirty="0"/>
              <a:t>Optimize distributed performance</a:t>
            </a:r>
          </a:p>
          <a:p>
            <a:pPr lvl="1"/>
            <a:r>
              <a:rPr lang="en-US" dirty="0"/>
              <a:t>Use best optimized libraries for communications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040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768" y="838201"/>
            <a:ext cx="7848600" cy="1219200"/>
          </a:xfrm>
        </p:spPr>
        <p:txBody>
          <a:bodyPr/>
          <a:lstStyle/>
          <a:p>
            <a:pPr algn="ctr"/>
            <a:r>
              <a:rPr lang="en-US" dirty="0"/>
              <a:t>Need more help?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7836" y="2312075"/>
            <a:ext cx="5054164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Office Hours via Zoom</a:t>
            </a:r>
          </a:p>
          <a:p>
            <a:r>
              <a:rPr lang="en-US" dirty="0"/>
              <a:t>Tuesdays:       	3 pm - 5 pm</a:t>
            </a:r>
          </a:p>
          <a:p>
            <a:r>
              <a:rPr lang="en-US" dirty="0"/>
              <a:t>Thursdays:     	10 am - noon</a:t>
            </a:r>
          </a:p>
          <a:p>
            <a:endParaRPr lang="en-US" dirty="0"/>
          </a:p>
          <a:p>
            <a:r>
              <a:rPr lang="en-US" dirty="0"/>
              <a:t>          Zoom Links are available at </a:t>
            </a:r>
            <a:r>
              <a:rPr lang="en-US" dirty="0">
                <a:solidFill>
                  <a:srgbClr val="0072C6"/>
                </a:solidFill>
              </a:rPr>
              <a:t>https://www.rc.virginia.edu/support/#office-hours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615292" y="4694232"/>
            <a:ext cx="5325972" cy="140176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Website: 			</a:t>
            </a:r>
          </a:p>
          <a:p>
            <a:pPr marL="342900" lvl="1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	</a:t>
            </a:r>
            <a:r>
              <a:rPr lang="en-US" sz="1800" dirty="0">
                <a:solidFill>
                  <a:srgbClr val="0072C6"/>
                </a:solidFill>
              </a:rPr>
              <a:t>https://rc.virginia.edu</a:t>
            </a:r>
          </a:p>
          <a:p>
            <a:pPr marL="342900" lvl="1" indent="0">
              <a:buNone/>
            </a:pPr>
            <a:endParaRPr lang="en-US" sz="290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en-US" sz="2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931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C:\Users\jmh5ad\AppData\Local\Microsoft\Windows\Temporary Internet Files\Content.IE5\CFG51TGP\MC900078622[1].wmf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1420349"/>
            <a:ext cx="1390678" cy="29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7813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106332</TotalTime>
  <Words>5767</Words>
  <Application>Microsoft Office PowerPoint</Application>
  <PresentationFormat>Widescreen</PresentationFormat>
  <Paragraphs>780</Paragraphs>
  <Slides>98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17</vt:i4>
      </vt:variant>
      <vt:variant>
        <vt:lpstr>Slide Titles</vt:lpstr>
      </vt:variant>
      <vt:variant>
        <vt:i4>98</vt:i4>
      </vt:variant>
    </vt:vector>
  </HeadingPairs>
  <TitlesOfParts>
    <vt:vector size="115" baseType="lpstr"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Using GPUs in Deep learning Frameworks</vt:lpstr>
      <vt:lpstr>Topics</vt:lpstr>
      <vt:lpstr>Overview of Deep learning</vt:lpstr>
      <vt:lpstr>PowerPoint Presentation</vt:lpstr>
      <vt:lpstr>What is deep learning?</vt:lpstr>
      <vt:lpstr>Deep Learning Neural Network</vt:lpstr>
      <vt:lpstr>A Peek at a Node</vt:lpstr>
      <vt:lpstr>How does it learn?</vt:lpstr>
      <vt:lpstr>Overview of the Learning Process</vt:lpstr>
      <vt:lpstr>Activation Function</vt:lpstr>
      <vt:lpstr>Loss Function</vt:lpstr>
      <vt:lpstr>Optimizer functions</vt:lpstr>
      <vt:lpstr>What about GPUs?</vt:lpstr>
      <vt:lpstr>GPU</vt:lpstr>
      <vt:lpstr>GPU:  Overview</vt:lpstr>
      <vt:lpstr>PowerPoint Presentation</vt:lpstr>
      <vt:lpstr>GPU:  Overview</vt:lpstr>
      <vt:lpstr>Terminology:  Computational Graphs</vt:lpstr>
      <vt:lpstr>GPUs in DL</vt:lpstr>
      <vt:lpstr>GPUs in DL …</vt:lpstr>
      <vt:lpstr>Rivanna-NVIDIA DGX BasePOD </vt:lpstr>
      <vt:lpstr>GPU access on Rivanna</vt:lpstr>
      <vt:lpstr>TensorFlow</vt:lpstr>
      <vt:lpstr>What is TensorFlow?</vt:lpstr>
      <vt:lpstr>Terminology: Tensors</vt:lpstr>
      <vt:lpstr>Coding  a  TensorFlow</vt:lpstr>
      <vt:lpstr>Coding Tensor Flow:  General Steps</vt:lpstr>
      <vt:lpstr>1. Import Modules</vt:lpstr>
      <vt:lpstr>2. Read in the Data</vt:lpstr>
      <vt:lpstr>3. Split the Data</vt:lpstr>
      <vt:lpstr>4. Pre-process the Data</vt:lpstr>
      <vt:lpstr>5. Design the Model</vt:lpstr>
      <vt:lpstr>6.1 Compile the Model</vt:lpstr>
      <vt:lpstr>6.2 Checkpointing and Earlystopping</vt:lpstr>
      <vt:lpstr>6.3 Fit and Save the Model</vt:lpstr>
      <vt:lpstr>6.4 Plot the Learning Curves</vt:lpstr>
      <vt:lpstr>7. Apply the Model to Test Data and Evaluate</vt:lpstr>
      <vt:lpstr>8.1 Loading a Checkpointed NN Model</vt:lpstr>
      <vt:lpstr>8.2 Loading a Saved Model</vt:lpstr>
      <vt:lpstr>Activity:  TensorFlow Program</vt:lpstr>
      <vt:lpstr>Convolutional Neural Networks</vt:lpstr>
      <vt:lpstr>What are Convolutional Neural Networks?</vt:lpstr>
      <vt:lpstr>The Idea behind CNN</vt:lpstr>
      <vt:lpstr>Is the image on the left most like an X or an O?</vt:lpstr>
      <vt:lpstr>What features are in common?</vt:lpstr>
      <vt:lpstr>Building Blocks of CNN</vt:lpstr>
      <vt:lpstr>Steps</vt:lpstr>
      <vt:lpstr>Example:   MNIST Data</vt:lpstr>
      <vt:lpstr>Coding CNN:  General Steps</vt:lpstr>
      <vt:lpstr>1.  Load the Data</vt:lpstr>
      <vt:lpstr>2a. Pre-process the Data:  Capture the sizes</vt:lpstr>
      <vt:lpstr>2b.  Pre-process the Data:  Reshape</vt:lpstr>
      <vt:lpstr>3. Design the Network model 1/2</vt:lpstr>
      <vt:lpstr>3. Design the Network model 2/2</vt:lpstr>
      <vt:lpstr>4.  Train the model</vt:lpstr>
      <vt:lpstr>5.  Apply Model to Test Data</vt:lpstr>
      <vt:lpstr>Activity:  CNN Program</vt:lpstr>
      <vt:lpstr>PyTorch</vt:lpstr>
      <vt:lpstr>What is PyTorch?</vt:lpstr>
      <vt:lpstr>Overview of PyTorch</vt:lpstr>
      <vt:lpstr>Torch Tensors</vt:lpstr>
      <vt:lpstr>Torch Tensors…</vt:lpstr>
      <vt:lpstr>Coding  a  PyTorch Example</vt:lpstr>
      <vt:lpstr>Coding Pytorch:  General Steps</vt:lpstr>
      <vt:lpstr>1.  Import torch Package</vt:lpstr>
      <vt:lpstr>2.  Read in the Data</vt:lpstr>
      <vt:lpstr>3a.  Scale the data</vt:lpstr>
      <vt:lpstr>3b.  Split the Data</vt:lpstr>
      <vt:lpstr>3c.  Convert data to tensors</vt:lpstr>
      <vt:lpstr>3d.  Load the tensors</vt:lpstr>
      <vt:lpstr>4.  Design the Network Model</vt:lpstr>
      <vt:lpstr>5.  Define the Learning Process</vt:lpstr>
      <vt:lpstr>6.  Fit the Model</vt:lpstr>
      <vt:lpstr>7.  Apply the Model to Test Data</vt:lpstr>
      <vt:lpstr>8.  Evaluate the Results</vt:lpstr>
      <vt:lpstr>Activity:  PyTorch Program</vt:lpstr>
      <vt:lpstr>Distributed training</vt:lpstr>
      <vt:lpstr>Need for Parallelism</vt:lpstr>
      <vt:lpstr>Parallelism Types</vt:lpstr>
      <vt:lpstr>Data vs Model Parallelism</vt:lpstr>
      <vt:lpstr>PowerPoint Presentation</vt:lpstr>
      <vt:lpstr>PowerPoint Presentation</vt:lpstr>
      <vt:lpstr>Example: synchronous data parallelism</vt:lpstr>
      <vt:lpstr>Single Host, Multi GPUs</vt:lpstr>
      <vt:lpstr>Coding: General Steps</vt:lpstr>
      <vt:lpstr>1. Design the Model</vt:lpstr>
      <vt:lpstr>2.1 Read in the Data</vt:lpstr>
      <vt:lpstr>2.2 Preprocess the Data</vt:lpstr>
      <vt:lpstr>2.3 Prepare Data as tf.data Objects</vt:lpstr>
      <vt:lpstr>3. Create a Strategy</vt:lpstr>
      <vt:lpstr>4. Open the Strategy Scope</vt:lpstr>
      <vt:lpstr>5. Train the Model</vt:lpstr>
      <vt:lpstr>6. Evaluate the Model on Test Data</vt:lpstr>
      <vt:lpstr>Activity:  Distributed Pytorch Program</vt:lpstr>
      <vt:lpstr>7. Remarks</vt:lpstr>
      <vt:lpstr>Effective Use of HPC for DL</vt:lpstr>
      <vt:lpstr>Need more help?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Huband, Jacalyn M (jmh5ad)</cp:lastModifiedBy>
  <cp:revision>1037</cp:revision>
  <cp:lastPrinted>2018-10-25T13:31:57Z</cp:lastPrinted>
  <dcterms:created xsi:type="dcterms:W3CDTF">2017-12-20T18:50:57Z</dcterms:created>
  <dcterms:modified xsi:type="dcterms:W3CDTF">2023-11-02T14:33:35Z</dcterms:modified>
</cp:coreProperties>
</file>